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7"/>
  </p:notesMasterIdLst>
  <p:sldIdLst>
    <p:sldId id="256" r:id="rId2"/>
    <p:sldId id="257" r:id="rId3"/>
    <p:sldId id="262" r:id="rId4"/>
    <p:sldId id="298" r:id="rId5"/>
    <p:sldId id="259" r:id="rId6"/>
    <p:sldId id="301" r:id="rId7"/>
    <p:sldId id="300" r:id="rId8"/>
    <p:sldId id="299" r:id="rId9"/>
    <p:sldId id="281" r:id="rId10"/>
    <p:sldId id="293" r:id="rId11"/>
    <p:sldId id="295" r:id="rId12"/>
    <p:sldId id="258" r:id="rId13"/>
    <p:sldId id="275" r:id="rId14"/>
    <p:sldId id="292" r:id="rId15"/>
    <p:sldId id="288" r:id="rId16"/>
    <p:sldId id="289" r:id="rId17"/>
    <p:sldId id="263" r:id="rId18"/>
    <p:sldId id="290" r:id="rId19"/>
    <p:sldId id="291" r:id="rId20"/>
    <p:sldId id="284" r:id="rId21"/>
    <p:sldId id="297" r:id="rId22"/>
    <p:sldId id="283" r:id="rId23"/>
    <p:sldId id="287" r:id="rId24"/>
    <p:sldId id="260" r:id="rId25"/>
    <p:sldId id="274" r:id="rId26"/>
    <p:sldId id="261" r:id="rId27"/>
    <p:sldId id="273" r:id="rId28"/>
    <p:sldId id="269" r:id="rId29"/>
    <p:sldId id="270" r:id="rId30"/>
    <p:sldId id="272" r:id="rId31"/>
    <p:sldId id="267" r:id="rId32"/>
    <p:sldId id="279" r:id="rId33"/>
    <p:sldId id="276" r:id="rId34"/>
    <p:sldId id="277"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tosz Schatton" initials="BS" lastIdx="2" clrIdx="0">
    <p:extLst>
      <p:ext uri="{19B8F6BF-5375-455C-9EA6-DF929625EA0E}">
        <p15:presenceInfo xmlns:p15="http://schemas.microsoft.com/office/powerpoint/2012/main" userId="96b654ebbdce91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822" autoAdjust="0"/>
  </p:normalViewPr>
  <p:slideViewPr>
    <p:cSldViewPr snapToGrid="0">
      <p:cViewPr varScale="1">
        <p:scale>
          <a:sx n="124" d="100"/>
          <a:sy n="124" d="100"/>
        </p:scale>
        <p:origin x="92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A82F2-3762-41E5-9053-58DB1D40ECE6}" type="datetimeFigureOut">
              <a:rPr lang="en-GB" smtClean="0"/>
              <a:t>27/05/2020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7EDCF0-11D2-43A0-B9EB-47F75C284609}" type="slidenum">
              <a:rPr lang="en-GB" smtClean="0"/>
              <a:t>‹#›</a:t>
            </a:fld>
            <a:endParaRPr lang="en-GB"/>
          </a:p>
        </p:txBody>
      </p:sp>
    </p:spTree>
    <p:extLst>
      <p:ext uri="{BB962C8B-B14F-4D97-AF65-F5344CB8AC3E}">
        <p14:creationId xmlns:p14="http://schemas.microsoft.com/office/powerpoint/2010/main" val="140813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everyone and thank you for joining today.</a:t>
            </a:r>
          </a:p>
          <a:p>
            <a:endParaRPr lang="en-GB" dirty="0"/>
          </a:p>
          <a:p>
            <a:r>
              <a:rPr lang="en-GB" dirty="0"/>
              <a:t>My name is Bartosz and I am an MSc student working with Katya on my thesis this year.</a:t>
            </a:r>
          </a:p>
          <a:p>
            <a:endParaRPr lang="en-GB" dirty="0"/>
          </a:p>
          <a:p>
            <a:r>
              <a:rPr lang="en-GB" dirty="0"/>
              <a:t>The full title of my thesis is “Informed Adversarial Attacks with Explainable AI and Metaheuristics in Medical Imaging”</a:t>
            </a:r>
          </a:p>
        </p:txBody>
      </p:sp>
      <p:sp>
        <p:nvSpPr>
          <p:cNvPr id="4" name="Slide Number Placeholder 3"/>
          <p:cNvSpPr>
            <a:spLocks noGrp="1"/>
          </p:cNvSpPr>
          <p:nvPr>
            <p:ph type="sldNum" sz="quarter" idx="5"/>
          </p:nvPr>
        </p:nvSpPr>
        <p:spPr/>
        <p:txBody>
          <a:bodyPr/>
          <a:lstStyle/>
          <a:p>
            <a:fld id="{9E7EDCF0-11D2-43A0-B9EB-47F75C284609}" type="slidenum">
              <a:rPr lang="en-GB" smtClean="0"/>
              <a:t>1</a:t>
            </a:fld>
            <a:endParaRPr lang="en-GB"/>
          </a:p>
        </p:txBody>
      </p:sp>
    </p:spTree>
    <p:extLst>
      <p:ext uri="{BB962C8B-B14F-4D97-AF65-F5344CB8AC3E}">
        <p14:creationId xmlns:p14="http://schemas.microsoft.com/office/powerpoint/2010/main" val="86982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10</a:t>
            </a:fld>
            <a:endParaRPr lang="en-GB"/>
          </a:p>
        </p:txBody>
      </p:sp>
    </p:spTree>
    <p:extLst>
      <p:ext uri="{BB962C8B-B14F-4D97-AF65-F5344CB8AC3E}">
        <p14:creationId xmlns:p14="http://schemas.microsoft.com/office/powerpoint/2010/main" val="81369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Create a saliency map topographical representation of the inputs</a:t>
            </a:r>
          </a:p>
        </p:txBody>
      </p:sp>
      <p:sp>
        <p:nvSpPr>
          <p:cNvPr id="4" name="Slide Number Placeholder 3"/>
          <p:cNvSpPr>
            <a:spLocks noGrp="1"/>
          </p:cNvSpPr>
          <p:nvPr>
            <p:ph type="sldNum" sz="quarter" idx="5"/>
          </p:nvPr>
        </p:nvSpPr>
        <p:spPr/>
        <p:txBody>
          <a:bodyPr/>
          <a:lstStyle/>
          <a:p>
            <a:fld id="{9E7EDCF0-11D2-43A0-B9EB-47F75C284609}" type="slidenum">
              <a:rPr lang="en-GB" smtClean="0"/>
              <a:t>11</a:t>
            </a:fld>
            <a:endParaRPr lang="en-GB"/>
          </a:p>
        </p:txBody>
      </p:sp>
    </p:spTree>
    <p:extLst>
      <p:ext uri="{BB962C8B-B14F-4D97-AF65-F5344CB8AC3E}">
        <p14:creationId xmlns:p14="http://schemas.microsoft.com/office/powerpoint/2010/main" val="3685845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Segments &gt; super-pixels</a:t>
            </a:r>
          </a:p>
          <a:p>
            <a:r>
              <a:rPr lang="en-GB" dirty="0"/>
              <a:t>The colours in the segmentation here does not mean anything, it just refers to the index of the segment</a:t>
            </a:r>
          </a:p>
          <a:p>
            <a:endParaRPr lang="en-GB" dirty="0"/>
          </a:p>
          <a:p>
            <a:r>
              <a:rPr lang="en-GB" dirty="0"/>
              <a:t>Figure 2.6 shows an example output highlighting the contributing areas and the underlying image segmentation. In this case the model was trained to categorise a white blood cell into one of the 4 categories. </a:t>
            </a:r>
          </a:p>
          <a:p>
            <a:endParaRPr lang="en-GB" dirty="0"/>
          </a:p>
          <a:p>
            <a:r>
              <a:rPr lang="en-GB" dirty="0"/>
              <a:t>The provided output, is not particularly useful in explaining the prediction, other than pointing out the location of the white blood cell – we still have no idea why this particular cell was categorised as a speciﬁc type of leukocyte, although it does point out the fact that the model seem to be focusing on the right areas of the image, thus somewhat validating its overall design. </a:t>
            </a:r>
          </a:p>
          <a:p>
            <a:endParaRPr lang="en-GB" dirty="0"/>
          </a:p>
          <a:p>
            <a:r>
              <a:rPr lang="en-GB" dirty="0"/>
              <a:t>Another important drawback of LIME is its high computational complexity particularly visible in high performing and complex Deep Leaning models</a:t>
            </a:r>
          </a:p>
        </p:txBody>
      </p:sp>
      <p:sp>
        <p:nvSpPr>
          <p:cNvPr id="4" name="Slide Number Placeholder 3"/>
          <p:cNvSpPr>
            <a:spLocks noGrp="1"/>
          </p:cNvSpPr>
          <p:nvPr>
            <p:ph type="sldNum" sz="quarter" idx="5"/>
          </p:nvPr>
        </p:nvSpPr>
        <p:spPr/>
        <p:txBody>
          <a:bodyPr/>
          <a:lstStyle/>
          <a:p>
            <a:fld id="{9E7EDCF0-11D2-43A0-B9EB-47F75C284609}" type="slidenum">
              <a:rPr lang="en-GB" smtClean="0"/>
              <a:t>12</a:t>
            </a:fld>
            <a:endParaRPr lang="en-GB"/>
          </a:p>
        </p:txBody>
      </p:sp>
    </p:spTree>
    <p:extLst>
      <p:ext uri="{BB962C8B-B14F-4D97-AF65-F5344CB8AC3E}">
        <p14:creationId xmlns:p14="http://schemas.microsoft.com/office/powerpoint/2010/main" val="145215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13</a:t>
            </a:fld>
            <a:endParaRPr lang="en-GB"/>
          </a:p>
        </p:txBody>
      </p:sp>
    </p:spTree>
    <p:extLst>
      <p:ext uri="{BB962C8B-B14F-4D97-AF65-F5344CB8AC3E}">
        <p14:creationId xmlns:p14="http://schemas.microsoft.com/office/powerpoint/2010/main" val="3942879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can see multiple examples of Explainable AI systems and their explanations given for sample images.</a:t>
            </a:r>
          </a:p>
          <a:p>
            <a:r>
              <a:rPr lang="en-GB" dirty="0"/>
              <a:t>I am keen particularly on </a:t>
            </a:r>
            <a:r>
              <a:rPr lang="en-GB" dirty="0" err="1"/>
              <a:t>NeuroMask</a:t>
            </a:r>
            <a:r>
              <a:rPr lang="en-GB" dirty="0"/>
              <a:t> but there is not much documentation available as it is quite a new idea.</a:t>
            </a:r>
          </a:p>
        </p:txBody>
      </p:sp>
      <p:sp>
        <p:nvSpPr>
          <p:cNvPr id="4" name="Slide Number Placeholder 3"/>
          <p:cNvSpPr>
            <a:spLocks noGrp="1"/>
          </p:cNvSpPr>
          <p:nvPr>
            <p:ph type="sldNum" sz="quarter" idx="5"/>
          </p:nvPr>
        </p:nvSpPr>
        <p:spPr/>
        <p:txBody>
          <a:bodyPr/>
          <a:lstStyle/>
          <a:p>
            <a:fld id="{9E7EDCF0-11D2-43A0-B9EB-47F75C284609}" type="slidenum">
              <a:rPr lang="en-GB" smtClean="0"/>
              <a:t>14</a:t>
            </a:fld>
            <a:endParaRPr lang="en-GB"/>
          </a:p>
        </p:txBody>
      </p:sp>
    </p:spTree>
    <p:extLst>
      <p:ext uri="{BB962C8B-B14F-4D97-AF65-F5344CB8AC3E}">
        <p14:creationId xmlns:p14="http://schemas.microsoft.com/office/powerpoint/2010/main" val="280953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15</a:t>
            </a:fld>
            <a:endParaRPr lang="en-GB"/>
          </a:p>
        </p:txBody>
      </p:sp>
    </p:spTree>
    <p:extLst>
      <p:ext uri="{BB962C8B-B14F-4D97-AF65-F5344CB8AC3E}">
        <p14:creationId xmlns:p14="http://schemas.microsoft.com/office/powerpoint/2010/main" val="3987854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Adversarial attacks often exploit the transferability characteristics of adversarial examples by training a surrogate model to perform the same task, thus eﬀectively </a:t>
            </a:r>
            <a:r>
              <a:rPr lang="en-GB" dirty="0" err="1"/>
              <a:t>reverseengineering</a:t>
            </a:r>
            <a:r>
              <a:rPr lang="en-GB" dirty="0"/>
              <a:t> the targeted model. This opens up a wide array of potential ways of constructing adversarial attacks in what essentially is a white-box scenario and then attacking the target model with created instances.</a:t>
            </a:r>
          </a:p>
        </p:txBody>
      </p:sp>
      <p:sp>
        <p:nvSpPr>
          <p:cNvPr id="4" name="Slide Number Placeholder 3"/>
          <p:cNvSpPr>
            <a:spLocks noGrp="1"/>
          </p:cNvSpPr>
          <p:nvPr>
            <p:ph type="sldNum" sz="quarter" idx="5"/>
          </p:nvPr>
        </p:nvSpPr>
        <p:spPr/>
        <p:txBody>
          <a:bodyPr/>
          <a:lstStyle/>
          <a:p>
            <a:fld id="{9E7EDCF0-11D2-43A0-B9EB-47F75C284609}" type="slidenum">
              <a:rPr lang="en-GB" smtClean="0"/>
              <a:t>16</a:t>
            </a:fld>
            <a:endParaRPr lang="en-GB"/>
          </a:p>
        </p:txBody>
      </p:sp>
    </p:spTree>
    <p:extLst>
      <p:ext uri="{BB962C8B-B14F-4D97-AF65-F5344CB8AC3E}">
        <p14:creationId xmlns:p14="http://schemas.microsoft.com/office/powerpoint/2010/main" val="1689404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Adversarial attacks are typically categorised based on the attacker’s access to model information into black-box and white-box scenarios. </a:t>
            </a:r>
          </a:p>
          <a:p>
            <a:endParaRPr lang="en-GB" dirty="0"/>
          </a:p>
          <a:p>
            <a:r>
              <a:rPr lang="en-GB" dirty="0"/>
              <a:t>In black-box attacks the attacker has no knowledge about the model’s structure, weights and biases though an attack is still possible and is on a so called miracle reaction where the model response contains set of probabilities P for each corresponding output class.</a:t>
            </a:r>
          </a:p>
          <a:p>
            <a:endParaRPr lang="en-GB" dirty="0"/>
          </a:p>
          <a:p>
            <a:r>
              <a:rPr lang="en-GB" dirty="0"/>
              <a:t>On the other hand, in a white-box scenario the attacker has full access to the model structure therefore a successful attack can be created in a number of ways – for example using a gradient or a saliency based approach.</a:t>
            </a:r>
          </a:p>
        </p:txBody>
      </p:sp>
      <p:sp>
        <p:nvSpPr>
          <p:cNvPr id="4" name="Slide Number Placeholder 3"/>
          <p:cNvSpPr>
            <a:spLocks noGrp="1"/>
          </p:cNvSpPr>
          <p:nvPr>
            <p:ph type="sldNum" sz="quarter" idx="5"/>
          </p:nvPr>
        </p:nvSpPr>
        <p:spPr/>
        <p:txBody>
          <a:bodyPr/>
          <a:lstStyle/>
          <a:p>
            <a:fld id="{9E7EDCF0-11D2-43A0-B9EB-47F75C284609}" type="slidenum">
              <a:rPr lang="en-GB" smtClean="0"/>
              <a:t>17</a:t>
            </a:fld>
            <a:endParaRPr lang="en-GB"/>
          </a:p>
        </p:txBody>
      </p:sp>
    </p:spTree>
    <p:extLst>
      <p:ext uri="{BB962C8B-B14F-4D97-AF65-F5344CB8AC3E}">
        <p14:creationId xmlns:p14="http://schemas.microsoft.com/office/powerpoint/2010/main" val="3819985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5"/>
          </p:nvPr>
        </p:nvSpPr>
        <p:spPr/>
        <p:txBody>
          <a:bodyPr/>
          <a:lstStyle/>
          <a:p>
            <a:fld id="{9E7EDCF0-11D2-43A0-B9EB-47F75C284609}" type="slidenum">
              <a:rPr lang="en-GB" smtClean="0"/>
              <a:t>18</a:t>
            </a:fld>
            <a:endParaRPr lang="en-GB"/>
          </a:p>
        </p:txBody>
      </p:sp>
    </p:spTree>
    <p:extLst>
      <p:ext uri="{BB962C8B-B14F-4D97-AF65-F5344CB8AC3E}">
        <p14:creationId xmlns:p14="http://schemas.microsoft.com/office/powerpoint/2010/main" val="2050846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Generation of Adversarial Examples: there is evidence that the larger the training set, the more robust a Convolutional Neural Network tends to be. Indeed, the commonly applied defence against adversarial examples is to increase the training dataset by generating additional training instances.</a:t>
            </a:r>
          </a:p>
          <a:p>
            <a:endParaRPr lang="en-GB" dirty="0"/>
          </a:p>
          <a:p>
            <a:r>
              <a:rPr lang="en-GB" dirty="0"/>
              <a:t>Stochastic transformation: i.e. gaussian noise or randomised discretisation</a:t>
            </a:r>
          </a:p>
          <a:p>
            <a:r>
              <a:rPr lang="en-GB" dirty="0"/>
              <a:t>Generation of Adversarial examples: widely adopted though laborious and computationally expensive</a:t>
            </a:r>
          </a:p>
          <a:p>
            <a:endParaRPr lang="en-GB" dirty="0"/>
          </a:p>
          <a:p>
            <a:endParaRPr lang="en-GB" dirty="0"/>
          </a:p>
          <a:p>
            <a:r>
              <a:rPr lang="en-GB" dirty="0"/>
              <a:t>In medical imaging the research is very limited. It was reported in a paper 2 years ago that the impact of adversarial examples in medical imaging remains unknown. </a:t>
            </a:r>
          </a:p>
          <a:p>
            <a:r>
              <a:rPr lang="en-GB" dirty="0"/>
              <a:t>There is one paper that shows on quite a high level the adversarial vulnerabilities of Convolutional Neural Networks in segmentation of MRI scans and skin lesion classification problems.</a:t>
            </a:r>
          </a:p>
          <a:p>
            <a:r>
              <a:rPr lang="en-GB" dirty="0"/>
              <a:t>They demonstrate the adversarial vulnerabilities of Convolutional Neural Networks in segmentation of MRI scans and skin lesion classiﬁcation problems, apply several methodologies to craft nontargeted white-box attacks with the aim of assessing adversarial robustness and suggest that the depth of the segmentation models increased the robustness against adversarial examples. At the same time they show that the tested models were robust against Gaussian noise, while not robust against malicious attacks.</a:t>
            </a:r>
          </a:p>
          <a:p>
            <a:endParaRPr lang="en-GB" dirty="0"/>
          </a:p>
          <a:p>
            <a:r>
              <a:rPr lang="en-GB" dirty="0"/>
              <a:t>There is a little bit more about adversarial training in medical imaging domain. One paper that I found demonstrated that adversarial training increases the performance of MRI segmentation model however their research was not aimed to assess robustness under an adversarial setting. </a:t>
            </a:r>
          </a:p>
        </p:txBody>
      </p:sp>
      <p:sp>
        <p:nvSpPr>
          <p:cNvPr id="4" name="Slide Number Placeholder 3"/>
          <p:cNvSpPr>
            <a:spLocks noGrp="1"/>
          </p:cNvSpPr>
          <p:nvPr>
            <p:ph type="sldNum" sz="quarter" idx="5"/>
          </p:nvPr>
        </p:nvSpPr>
        <p:spPr/>
        <p:txBody>
          <a:bodyPr/>
          <a:lstStyle/>
          <a:p>
            <a:fld id="{9E7EDCF0-11D2-43A0-B9EB-47F75C284609}" type="slidenum">
              <a:rPr lang="en-GB" smtClean="0"/>
              <a:t>19</a:t>
            </a:fld>
            <a:endParaRPr lang="en-GB"/>
          </a:p>
        </p:txBody>
      </p:sp>
    </p:spTree>
    <p:extLst>
      <p:ext uri="{BB962C8B-B14F-4D97-AF65-F5344CB8AC3E}">
        <p14:creationId xmlns:p14="http://schemas.microsoft.com/office/powerpoint/2010/main" val="2318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research very wide, or interdisciplinary in nature. I am going to talk about a number of different topics to hopefully give everyone the understanding required to grasp the idea I am presenting.</a:t>
            </a:r>
          </a:p>
          <a:p>
            <a:endParaRPr lang="en-GB" dirty="0"/>
          </a:p>
          <a:p>
            <a:r>
              <a:rPr lang="en-GB" dirty="0"/>
              <a:t>But please do interrupt if you think anything could be clarified or added.</a:t>
            </a:r>
          </a:p>
          <a:p>
            <a:endParaRPr lang="en-GB" dirty="0"/>
          </a:p>
          <a:p>
            <a:r>
              <a:rPr lang="en-GB" dirty="0"/>
              <a:t>Introduction – motivation. hypothesis we are working with and the objective of todays session</a:t>
            </a:r>
          </a:p>
          <a:p>
            <a:r>
              <a:rPr lang="en-GB" dirty="0"/>
              <a:t>Medical imaging – what it is, what are the characteristics</a:t>
            </a:r>
          </a:p>
          <a:p>
            <a:r>
              <a:rPr lang="en-GB" dirty="0"/>
              <a:t>Adversarial examples, adversarial attacks, defences and robustness</a:t>
            </a:r>
          </a:p>
          <a:p>
            <a:r>
              <a:rPr lang="en-GB" dirty="0"/>
              <a:t>Explainability or Explainable AI – why is it important, what are the different techniques</a:t>
            </a:r>
          </a:p>
          <a:p>
            <a:r>
              <a:rPr lang="en-GB" dirty="0"/>
              <a:t>Merge these two topics</a:t>
            </a:r>
          </a:p>
          <a:p>
            <a:r>
              <a:rPr lang="en-GB" dirty="0"/>
              <a:t>Before we move on to a quick demo</a:t>
            </a:r>
          </a:p>
          <a:p>
            <a:r>
              <a:rPr lang="en-GB" dirty="0"/>
              <a:t>We are going to review the results</a:t>
            </a:r>
          </a:p>
          <a:p>
            <a:r>
              <a:rPr lang="en-GB" dirty="0"/>
              <a:t>Lay out further research questions</a:t>
            </a:r>
          </a:p>
          <a:p>
            <a:r>
              <a:rPr lang="en-GB" dirty="0"/>
              <a:t>End the session with a bit of Q&amp;A </a:t>
            </a:r>
          </a:p>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2</a:t>
            </a:fld>
            <a:endParaRPr lang="en-GB"/>
          </a:p>
        </p:txBody>
      </p:sp>
    </p:spTree>
    <p:extLst>
      <p:ext uri="{BB962C8B-B14F-4D97-AF65-F5344CB8AC3E}">
        <p14:creationId xmlns:p14="http://schemas.microsoft.com/office/powerpoint/2010/main" val="116089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way that I like to look at these things is, to consider the hidden properties of a complex Convolutional Neural Network </a:t>
            </a:r>
          </a:p>
        </p:txBody>
      </p:sp>
      <p:sp>
        <p:nvSpPr>
          <p:cNvPr id="4" name="Slide Number Placeholder 3"/>
          <p:cNvSpPr>
            <a:spLocks noGrp="1"/>
          </p:cNvSpPr>
          <p:nvPr>
            <p:ph type="sldNum" sz="quarter" idx="5"/>
          </p:nvPr>
        </p:nvSpPr>
        <p:spPr/>
        <p:txBody>
          <a:bodyPr/>
          <a:lstStyle/>
          <a:p>
            <a:fld id="{9E7EDCF0-11D2-43A0-B9EB-47F75C284609}" type="slidenum">
              <a:rPr lang="en-GB" smtClean="0"/>
              <a:t>20</a:t>
            </a:fld>
            <a:endParaRPr lang="en-GB"/>
          </a:p>
        </p:txBody>
      </p:sp>
    </p:spTree>
    <p:extLst>
      <p:ext uri="{BB962C8B-B14F-4D97-AF65-F5344CB8AC3E}">
        <p14:creationId xmlns:p14="http://schemas.microsoft.com/office/powerpoint/2010/main" val="4177919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explain them to validate and understand the model behaviour</a:t>
            </a:r>
          </a:p>
          <a:p>
            <a:endParaRPr lang="en-GB" dirty="0"/>
          </a:p>
          <a:p>
            <a:r>
              <a:rPr lang="en-GB" dirty="0"/>
              <a:t>In fact the relationship between Adversarial Examples and Explainability is more than just intuitive.</a:t>
            </a:r>
          </a:p>
        </p:txBody>
      </p:sp>
      <p:sp>
        <p:nvSpPr>
          <p:cNvPr id="4" name="Slide Number Placeholder 3"/>
          <p:cNvSpPr>
            <a:spLocks noGrp="1"/>
          </p:cNvSpPr>
          <p:nvPr>
            <p:ph type="sldNum" sz="quarter" idx="5"/>
          </p:nvPr>
        </p:nvSpPr>
        <p:spPr/>
        <p:txBody>
          <a:bodyPr/>
          <a:lstStyle/>
          <a:p>
            <a:fld id="{9E7EDCF0-11D2-43A0-B9EB-47F75C284609}" type="slidenum">
              <a:rPr lang="en-GB" smtClean="0"/>
              <a:t>21</a:t>
            </a:fld>
            <a:endParaRPr lang="en-GB"/>
          </a:p>
        </p:txBody>
      </p:sp>
    </p:spTree>
    <p:extLst>
      <p:ext uri="{BB962C8B-B14F-4D97-AF65-F5344CB8AC3E}">
        <p14:creationId xmlns:p14="http://schemas.microsoft.com/office/powerpoint/2010/main" val="1791552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some experimental evidence that suggests that the relationship exists and what’s more can be used both ways.</a:t>
            </a:r>
          </a:p>
        </p:txBody>
      </p:sp>
      <p:sp>
        <p:nvSpPr>
          <p:cNvPr id="4" name="Slide Number Placeholder 3"/>
          <p:cNvSpPr>
            <a:spLocks noGrp="1"/>
          </p:cNvSpPr>
          <p:nvPr>
            <p:ph type="sldNum" sz="quarter" idx="5"/>
          </p:nvPr>
        </p:nvSpPr>
        <p:spPr/>
        <p:txBody>
          <a:bodyPr/>
          <a:lstStyle/>
          <a:p>
            <a:fld id="{9E7EDCF0-11D2-43A0-B9EB-47F75C284609}" type="slidenum">
              <a:rPr lang="en-GB" smtClean="0"/>
              <a:t>22</a:t>
            </a:fld>
            <a:endParaRPr lang="en-GB"/>
          </a:p>
        </p:txBody>
      </p:sp>
    </p:spTree>
    <p:extLst>
      <p:ext uri="{BB962C8B-B14F-4D97-AF65-F5344CB8AC3E}">
        <p14:creationId xmlns:p14="http://schemas.microsoft.com/office/powerpoint/2010/main" val="692143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have an example from a paper “On Relating Explanations and Adversarial Examples”</a:t>
            </a:r>
          </a:p>
          <a:p>
            <a:endParaRPr lang="en-GB" dirty="0"/>
          </a:p>
          <a:p>
            <a:r>
              <a:rPr lang="en-GB" dirty="0"/>
              <a:t>By listing all minimal counterexamples, we can extract all minimal explanations and vice-versa</a:t>
            </a:r>
          </a:p>
          <a:p>
            <a:endParaRPr lang="en-GB" dirty="0"/>
          </a:p>
          <a:p>
            <a:r>
              <a:rPr lang="en-GB" dirty="0"/>
              <a:t>XP: Explanation</a:t>
            </a:r>
          </a:p>
          <a:p>
            <a:r>
              <a:rPr lang="en-GB" dirty="0"/>
              <a:t>CE: Counterexample (classified incorrectly)</a:t>
            </a:r>
          </a:p>
          <a:p>
            <a:r>
              <a:rPr lang="en-GB" dirty="0"/>
              <a:t>AE: Adversarial Example (classified as 6)</a:t>
            </a:r>
          </a:p>
          <a:p>
            <a:endParaRPr lang="en-GB" dirty="0"/>
          </a:p>
          <a:p>
            <a:r>
              <a:rPr lang="en-GB" dirty="0"/>
              <a:t>Here in c), the explanation is the Blue pixel. If we set it to black, while the </a:t>
            </a:r>
            <a:r>
              <a:rPr lang="en-GB" dirty="0" err="1"/>
              <a:t>gray</a:t>
            </a:r>
            <a:r>
              <a:rPr lang="en-GB" dirty="0"/>
              <a:t> pixels are any colour the prediction will still remain the same</a:t>
            </a:r>
          </a:p>
        </p:txBody>
      </p:sp>
      <p:sp>
        <p:nvSpPr>
          <p:cNvPr id="4" name="Slide Number Placeholder 3"/>
          <p:cNvSpPr>
            <a:spLocks noGrp="1"/>
          </p:cNvSpPr>
          <p:nvPr>
            <p:ph type="sldNum" sz="quarter" idx="5"/>
          </p:nvPr>
        </p:nvSpPr>
        <p:spPr/>
        <p:txBody>
          <a:bodyPr/>
          <a:lstStyle/>
          <a:p>
            <a:fld id="{9E7EDCF0-11D2-43A0-B9EB-47F75C284609}" type="slidenum">
              <a:rPr lang="en-GB" smtClean="0"/>
              <a:t>23</a:t>
            </a:fld>
            <a:endParaRPr lang="en-GB"/>
          </a:p>
        </p:txBody>
      </p:sp>
    </p:spTree>
    <p:extLst>
      <p:ext uri="{BB962C8B-B14F-4D97-AF65-F5344CB8AC3E}">
        <p14:creationId xmlns:p14="http://schemas.microsoft.com/office/powerpoint/2010/main" val="2781777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24</a:t>
            </a:fld>
            <a:endParaRPr lang="en-GB"/>
          </a:p>
        </p:txBody>
      </p:sp>
    </p:spTree>
    <p:extLst>
      <p:ext uri="{BB962C8B-B14F-4D97-AF65-F5344CB8AC3E}">
        <p14:creationId xmlns:p14="http://schemas.microsoft.com/office/powerpoint/2010/main" val="2517391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We can see here that the model sometimes misclassifies Neutrophils as Eosinophils and Monocytes as Neutrophils.</a:t>
            </a:r>
          </a:p>
          <a:p>
            <a:r>
              <a:rPr lang="en-GB" dirty="0"/>
              <a:t>If we look back at the previous slide we can see why this may be as these are in fact quite similar with Lymphocytes being clearly distinguishable from the rest thus providing best performance.</a:t>
            </a:r>
          </a:p>
          <a:p>
            <a:endParaRPr lang="en-GB" dirty="0"/>
          </a:p>
          <a:p>
            <a:r>
              <a:rPr lang="en-GB" dirty="0"/>
              <a:t>Overall though the model’s performance is quite good considering the complexity of the task and other attempts I have reviewed.</a:t>
            </a:r>
          </a:p>
        </p:txBody>
      </p:sp>
      <p:sp>
        <p:nvSpPr>
          <p:cNvPr id="4" name="Slide Number Placeholder 3"/>
          <p:cNvSpPr>
            <a:spLocks noGrp="1"/>
          </p:cNvSpPr>
          <p:nvPr>
            <p:ph type="sldNum" sz="quarter" idx="5"/>
          </p:nvPr>
        </p:nvSpPr>
        <p:spPr/>
        <p:txBody>
          <a:bodyPr/>
          <a:lstStyle/>
          <a:p>
            <a:fld id="{9E7EDCF0-11D2-43A0-B9EB-47F75C284609}" type="slidenum">
              <a:rPr lang="en-GB" smtClean="0"/>
              <a:t>25</a:t>
            </a:fld>
            <a:endParaRPr lang="en-GB"/>
          </a:p>
        </p:txBody>
      </p:sp>
    </p:spTree>
    <p:extLst>
      <p:ext uri="{BB962C8B-B14F-4D97-AF65-F5344CB8AC3E}">
        <p14:creationId xmlns:p14="http://schemas.microsoft.com/office/powerpoint/2010/main" val="3782093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PSO is an optimisation algorithm that is part of Metaheuristics</a:t>
            </a:r>
          </a:p>
          <a:p>
            <a:endParaRPr lang="en-GB" dirty="0"/>
          </a:p>
          <a:p>
            <a:r>
              <a:rPr lang="en-GB" dirty="0"/>
              <a:t>Metaheuristics is a procedure in combinatorial optimisation and a sub-field of stochastic optimisation.</a:t>
            </a:r>
          </a:p>
          <a:p>
            <a:r>
              <a:rPr lang="en-GB" dirty="0"/>
              <a:t>Essentially it uses a degree of randomness to search for an optimal solution to a complex problem, typically with a very large search space.</a:t>
            </a:r>
          </a:p>
          <a:p>
            <a:r>
              <a:rPr lang="en-GB" dirty="0"/>
              <a:t>Referred to as black-box optimisers that use some kind of combination of hill-climbing and random search.</a:t>
            </a:r>
          </a:p>
          <a:p>
            <a:endParaRPr lang="en-GB" dirty="0"/>
          </a:p>
          <a:p>
            <a:r>
              <a:rPr lang="en-GB" dirty="0"/>
              <a:t>PSO</a:t>
            </a:r>
          </a:p>
          <a:p>
            <a:r>
              <a:rPr lang="en-GB" dirty="0"/>
              <a:t>It resembles evolutionary algorithms to a certain extent with an important diﬀerence – there is no form of re-sampling to produce new candidates, instead the algorithm performs a directed mutation of each candidate based on its ﬁtness. </a:t>
            </a:r>
          </a:p>
          <a:p>
            <a:endParaRPr lang="en-GB" dirty="0"/>
          </a:p>
          <a:p>
            <a:r>
              <a:rPr lang="en-GB" dirty="0"/>
              <a:t>This means that the candidate population, or swarm, remains static throughout the procedure with only the individual values of each particles changing. The direction of the mutations is based upon the best known position in the space associated with the individual and the entire swarm, here with an addition of a neighbourhood. </a:t>
            </a:r>
          </a:p>
          <a:p>
            <a:endParaRPr lang="en-GB" dirty="0"/>
          </a:p>
          <a:p>
            <a:r>
              <a:rPr lang="en-GB" dirty="0"/>
              <a:t> For each dimension </a:t>
            </a:r>
            <a:r>
              <a:rPr lang="en-GB" dirty="0" err="1"/>
              <a:t>i</a:t>
            </a:r>
            <a:r>
              <a:rPr lang="en-GB" dirty="0"/>
              <a:t> velocity vi is updated based on a weighted sum of diﬀerences between the current value xi and values at personal x∗ </a:t>
            </a:r>
            <a:r>
              <a:rPr lang="en-GB" dirty="0" err="1"/>
              <a:t>i</a:t>
            </a:r>
            <a:r>
              <a:rPr lang="en-GB" dirty="0"/>
              <a:t>, local x+ </a:t>
            </a:r>
            <a:r>
              <a:rPr lang="en-GB" dirty="0" err="1"/>
              <a:t>i</a:t>
            </a:r>
            <a:r>
              <a:rPr lang="en-GB" dirty="0"/>
              <a:t> and global x! </a:t>
            </a:r>
            <a:r>
              <a:rPr lang="en-GB" dirty="0" err="1"/>
              <a:t>i</a:t>
            </a:r>
            <a:r>
              <a:rPr lang="en-GB" dirty="0"/>
              <a:t> best positions. The weights are real numbers between 0 and the value provided at initialisation for each of the elements.</a:t>
            </a:r>
          </a:p>
          <a:p>
            <a:endParaRPr lang="en-GB" dirty="0"/>
          </a:p>
          <a:p>
            <a:r>
              <a:rPr lang="en-GB" dirty="0"/>
              <a:t>Then, particle position is updated as ~x ←~x + ~v for each particle and at each iteration. Particle position ~x refers to all of its dimensions, i.e. ~x = hx1,x2,...,</a:t>
            </a:r>
            <a:r>
              <a:rPr lang="en-GB" dirty="0" err="1"/>
              <a:t>xni</a:t>
            </a:r>
            <a:r>
              <a:rPr lang="en-GB" dirty="0"/>
              <a:t>, a denotes the size of a jump each of the particles takes known as inertia weight. The procedure is repeated until an ideal solution is found or it runs out of time</a:t>
            </a:r>
          </a:p>
          <a:p>
            <a:endParaRPr lang="en-GB" dirty="0"/>
          </a:p>
          <a:p>
            <a:endParaRPr lang="en-GB" dirty="0"/>
          </a:p>
          <a:p>
            <a:r>
              <a:rPr lang="en-GB" dirty="0"/>
              <a:t>Although Particle Swarm Optimisation is known to provide very good optimisation results it can suﬀer from premature convergence which aﬀects its performance and can lead to sub optimal solutions (Pant et al., 2009), particularly in high dimensional spaces (</a:t>
            </a:r>
            <a:r>
              <a:rPr lang="en-GB" dirty="0" err="1"/>
              <a:t>Jamian</a:t>
            </a:r>
            <a:r>
              <a:rPr lang="en-GB" dirty="0"/>
              <a:t> et al., 2014; Liu and Abraham, 2005). The algorithm should be therefore optimised to provide the best possible performance in given scenario by choosing the right inertia weight a and the weights given to each of the best solution elements, i.e. b, c and d.</a:t>
            </a:r>
          </a:p>
        </p:txBody>
      </p:sp>
      <p:sp>
        <p:nvSpPr>
          <p:cNvPr id="4" name="Slide Number Placeholder 3"/>
          <p:cNvSpPr>
            <a:spLocks noGrp="1"/>
          </p:cNvSpPr>
          <p:nvPr>
            <p:ph type="sldNum" sz="quarter" idx="5"/>
          </p:nvPr>
        </p:nvSpPr>
        <p:spPr/>
        <p:txBody>
          <a:bodyPr/>
          <a:lstStyle/>
          <a:p>
            <a:fld id="{9E7EDCF0-11D2-43A0-B9EB-47F75C284609}" type="slidenum">
              <a:rPr lang="en-GB" smtClean="0"/>
              <a:t>26</a:t>
            </a:fld>
            <a:endParaRPr lang="en-GB"/>
          </a:p>
        </p:txBody>
      </p:sp>
    </p:spTree>
    <p:extLst>
      <p:ext uri="{BB962C8B-B14F-4D97-AF65-F5344CB8AC3E}">
        <p14:creationId xmlns:p14="http://schemas.microsoft.com/office/powerpoint/2010/main" val="1825734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27</a:t>
            </a:fld>
            <a:endParaRPr lang="en-GB"/>
          </a:p>
        </p:txBody>
      </p:sp>
    </p:spTree>
    <p:extLst>
      <p:ext uri="{BB962C8B-B14F-4D97-AF65-F5344CB8AC3E}">
        <p14:creationId xmlns:p14="http://schemas.microsoft.com/office/powerpoint/2010/main" val="1887606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30</a:t>
            </a:fld>
            <a:endParaRPr lang="en-GB"/>
          </a:p>
        </p:txBody>
      </p:sp>
    </p:spTree>
    <p:extLst>
      <p:ext uri="{BB962C8B-B14F-4D97-AF65-F5344CB8AC3E}">
        <p14:creationId xmlns:p14="http://schemas.microsoft.com/office/powerpoint/2010/main" val="324466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31</a:t>
            </a:fld>
            <a:endParaRPr lang="en-GB"/>
          </a:p>
        </p:txBody>
      </p:sp>
    </p:spTree>
    <p:extLst>
      <p:ext uri="{BB962C8B-B14F-4D97-AF65-F5344CB8AC3E}">
        <p14:creationId xmlns:p14="http://schemas.microsoft.com/office/powerpoint/2010/main" val="2770069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My research motivation came from seeing the bulk of the related research conducted on topics such as autonomous driving and general purpose image classification problems. We have examples of digit and sign recognition. We examples of face recognition. But not much about medical domain.</a:t>
            </a:r>
          </a:p>
          <a:p>
            <a:endParaRPr lang="en-GB" dirty="0"/>
          </a:p>
          <a:p>
            <a:r>
              <a:rPr lang="en-GB" dirty="0"/>
              <a:t>Lack of trust in AI in medical domain through lack of transparency and general hesitation towards replacing experts with automated systems.</a:t>
            </a:r>
          </a:p>
          <a:p>
            <a:endParaRPr lang="en-GB" dirty="0"/>
          </a:p>
          <a:p>
            <a:r>
              <a:rPr lang="en-GB" dirty="0"/>
              <a:t>Autonomous Driving and how severe the outcomes of a misbehaved systems are, i.e. a fatal accident.</a:t>
            </a:r>
          </a:p>
          <a:p>
            <a:r>
              <a:rPr lang="en-GB" dirty="0"/>
              <a:t>We don’t hear nearly as much about medical applications, in fact the research on the vulnerabilities of AI in medical domain is very limited</a:t>
            </a:r>
          </a:p>
        </p:txBody>
      </p:sp>
      <p:sp>
        <p:nvSpPr>
          <p:cNvPr id="4" name="Slide Number Placeholder 3"/>
          <p:cNvSpPr>
            <a:spLocks noGrp="1"/>
          </p:cNvSpPr>
          <p:nvPr>
            <p:ph type="sldNum" sz="quarter" idx="5"/>
          </p:nvPr>
        </p:nvSpPr>
        <p:spPr/>
        <p:txBody>
          <a:bodyPr/>
          <a:lstStyle/>
          <a:p>
            <a:fld id="{9E7EDCF0-11D2-43A0-B9EB-47F75C284609}" type="slidenum">
              <a:rPr lang="en-GB" smtClean="0"/>
              <a:t>3</a:t>
            </a:fld>
            <a:endParaRPr lang="en-GB"/>
          </a:p>
        </p:txBody>
      </p:sp>
    </p:spTree>
    <p:extLst>
      <p:ext uri="{BB962C8B-B14F-4D97-AF65-F5344CB8AC3E}">
        <p14:creationId xmlns:p14="http://schemas.microsoft.com/office/powerpoint/2010/main" val="3247977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32</a:t>
            </a:fld>
            <a:endParaRPr lang="en-GB"/>
          </a:p>
        </p:txBody>
      </p:sp>
    </p:spTree>
    <p:extLst>
      <p:ext uri="{BB962C8B-B14F-4D97-AF65-F5344CB8AC3E}">
        <p14:creationId xmlns:p14="http://schemas.microsoft.com/office/powerpoint/2010/main" val="913226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33</a:t>
            </a:fld>
            <a:endParaRPr lang="en-GB"/>
          </a:p>
        </p:txBody>
      </p:sp>
    </p:spTree>
    <p:extLst>
      <p:ext uri="{BB962C8B-B14F-4D97-AF65-F5344CB8AC3E}">
        <p14:creationId xmlns:p14="http://schemas.microsoft.com/office/powerpoint/2010/main" val="3187874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34</a:t>
            </a:fld>
            <a:endParaRPr lang="en-GB"/>
          </a:p>
        </p:txBody>
      </p:sp>
    </p:spTree>
    <p:extLst>
      <p:ext uri="{BB962C8B-B14F-4D97-AF65-F5344CB8AC3E}">
        <p14:creationId xmlns:p14="http://schemas.microsoft.com/office/powerpoint/2010/main" val="1715424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35</a:t>
            </a:fld>
            <a:endParaRPr lang="en-GB"/>
          </a:p>
        </p:txBody>
      </p:sp>
    </p:spTree>
    <p:extLst>
      <p:ext uri="{BB962C8B-B14F-4D97-AF65-F5344CB8AC3E}">
        <p14:creationId xmlns:p14="http://schemas.microsoft.com/office/powerpoint/2010/main" val="212232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9E7EDCF0-11D2-43A0-B9EB-47F75C284609}" type="slidenum">
              <a:rPr lang="en-GB" smtClean="0"/>
              <a:t>4</a:t>
            </a:fld>
            <a:endParaRPr lang="en-GB"/>
          </a:p>
        </p:txBody>
      </p:sp>
    </p:spTree>
    <p:extLst>
      <p:ext uri="{BB962C8B-B14F-4D97-AF65-F5344CB8AC3E}">
        <p14:creationId xmlns:p14="http://schemas.microsoft.com/office/powerpoint/2010/main" val="2612842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Types of images:</a:t>
            </a:r>
          </a:p>
          <a:p>
            <a:pPr lvl="0"/>
            <a:endParaRPr lang="en-GB" dirty="0"/>
          </a:p>
          <a:p>
            <a:pPr lvl="0"/>
            <a:r>
              <a:rPr lang="en-GB" dirty="0"/>
              <a:t>In most cases the images can be both 2 and 3-dimentionals </a:t>
            </a:r>
          </a:p>
          <a:p>
            <a:pPr lvl="0"/>
            <a:endParaRPr lang="en-GB" dirty="0"/>
          </a:p>
          <a:p>
            <a:pPr lvl="0"/>
            <a:endParaRPr lang="en-GB" dirty="0"/>
          </a:p>
          <a:p>
            <a:pPr lvl="0"/>
            <a:r>
              <a:rPr lang="en-GB" dirty="0"/>
              <a:t>Among applications of medical imaging we can denote:</a:t>
            </a:r>
          </a:p>
          <a:p>
            <a:pPr lvl="0"/>
            <a:endParaRPr lang="en-GB" dirty="0"/>
          </a:p>
          <a:p>
            <a:pPr lvl="0"/>
            <a:r>
              <a:rPr lang="en-GB" dirty="0"/>
              <a:t>Classification (binary and multi-class)</a:t>
            </a:r>
          </a:p>
          <a:p>
            <a:pPr lvl="0"/>
            <a:r>
              <a:rPr lang="en-GB" dirty="0"/>
              <a:t>Detection (identifying bounding boxes around objects of difference classes)</a:t>
            </a:r>
          </a:p>
          <a:p>
            <a:pPr lvl="0"/>
            <a:r>
              <a:rPr lang="en-GB" dirty="0"/>
              <a:t>Localisation (identifying objects of specific class with a bounding box)</a:t>
            </a:r>
          </a:p>
          <a:p>
            <a:pPr lvl="0"/>
            <a:r>
              <a:rPr lang="en-GB" dirty="0"/>
              <a:t>Segmentation (identifying outlines of objects)</a:t>
            </a:r>
          </a:p>
          <a:p>
            <a:endParaRPr lang="en-GB" dirty="0"/>
          </a:p>
          <a:p>
            <a:endParaRPr lang="en-GB" dirty="0"/>
          </a:p>
          <a:p>
            <a:r>
              <a:rPr lang="en-GB" dirty="0"/>
              <a:t>The appropriate type of task is dictated by the type of imagery and expected output, for example a clinician looking to detect a tumour through a CT scan would most likely be expecting to see the localisation that separates its out from the healthy tissue, in contrast to classiﬁcation which could conﬁrm presence of blood in an MRI brain scan. Segmentation, on the other hand, would come useful in recognising the positions of large anatomical structures for educational purposes.</a:t>
            </a:r>
          </a:p>
          <a:p>
            <a:endParaRPr lang="en-GB" dirty="0"/>
          </a:p>
          <a:p>
            <a:r>
              <a:rPr lang="en-GB" dirty="0"/>
              <a:t>Among use cases we can talk examples such as lung cancer grading, </a:t>
            </a:r>
            <a:r>
              <a:rPr lang="en-GB" dirty="0" err="1"/>
              <a:t>tumor</a:t>
            </a:r>
            <a:r>
              <a:rPr lang="en-GB" dirty="0"/>
              <a:t> detection and characterisation, gene profiling and blood cell composition, which is what my research focuses on.</a:t>
            </a:r>
          </a:p>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5</a:t>
            </a:fld>
            <a:endParaRPr lang="en-GB"/>
          </a:p>
        </p:txBody>
      </p:sp>
    </p:spTree>
    <p:extLst>
      <p:ext uri="{BB962C8B-B14F-4D97-AF65-F5344CB8AC3E}">
        <p14:creationId xmlns:p14="http://schemas.microsoft.com/office/powerpoint/2010/main" val="49722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Similar structure, tonality</a:t>
            </a:r>
          </a:p>
          <a:p>
            <a:pPr lvl="0"/>
            <a:r>
              <a:rPr lang="en-GB" dirty="0"/>
              <a:t>Relatively small areas of interest</a:t>
            </a:r>
          </a:p>
        </p:txBody>
      </p:sp>
      <p:sp>
        <p:nvSpPr>
          <p:cNvPr id="4" name="Slide Number Placeholder 3"/>
          <p:cNvSpPr>
            <a:spLocks noGrp="1"/>
          </p:cNvSpPr>
          <p:nvPr>
            <p:ph type="sldNum" sz="quarter" idx="5"/>
          </p:nvPr>
        </p:nvSpPr>
        <p:spPr/>
        <p:txBody>
          <a:bodyPr/>
          <a:lstStyle/>
          <a:p>
            <a:fld id="{9E7EDCF0-11D2-43A0-B9EB-47F75C284609}" type="slidenum">
              <a:rPr lang="en-GB" smtClean="0"/>
              <a:t>6</a:t>
            </a:fld>
            <a:endParaRPr lang="en-GB"/>
          </a:p>
        </p:txBody>
      </p:sp>
    </p:spTree>
    <p:extLst>
      <p:ext uri="{BB962C8B-B14F-4D97-AF65-F5344CB8AC3E}">
        <p14:creationId xmlns:p14="http://schemas.microsoft.com/office/powerpoint/2010/main" val="3905095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Blood disorders – </a:t>
            </a:r>
            <a:r>
              <a:rPr lang="en-GB" dirty="0" err="1"/>
              <a:t>leukemia</a:t>
            </a:r>
            <a:r>
              <a:rPr lang="en-GB" dirty="0"/>
              <a:t>, </a:t>
            </a:r>
            <a:r>
              <a:rPr lang="en-GB" dirty="0" err="1"/>
              <a:t>anemia</a:t>
            </a:r>
            <a:r>
              <a:rPr lang="en-GB" dirty="0"/>
              <a:t>, lymphoma</a:t>
            </a:r>
          </a:p>
          <a:p>
            <a:endParaRPr lang="en-GB" dirty="0"/>
          </a:p>
          <a:p>
            <a:r>
              <a:rPr lang="en-GB" dirty="0"/>
              <a:t>Image processing, feature engineering.</a:t>
            </a:r>
          </a:p>
          <a:p>
            <a:endParaRPr lang="en-GB" dirty="0"/>
          </a:p>
          <a:p>
            <a:r>
              <a:rPr lang="en-GB" dirty="0"/>
              <a:t>-extracting the white cell from the background</a:t>
            </a:r>
          </a:p>
          <a:p>
            <a:r>
              <a:rPr lang="en-GB" dirty="0"/>
              <a:t>-removing background</a:t>
            </a:r>
          </a:p>
          <a:p>
            <a:r>
              <a:rPr lang="en-GB" dirty="0"/>
              <a:t>-extracting various features, resizing etc</a:t>
            </a:r>
          </a:p>
          <a:p>
            <a:endParaRPr lang="en-GB" dirty="0"/>
          </a:p>
          <a:p>
            <a:r>
              <a:rPr lang="en-GB" dirty="0"/>
              <a:t>With the advancements of Convolutional Neural Networks we can move away from those laborious techniques </a:t>
            </a:r>
          </a:p>
          <a:p>
            <a:endParaRPr lang="en-GB" dirty="0"/>
          </a:p>
          <a:p>
            <a:r>
              <a:rPr lang="en-GB" dirty="0"/>
              <a:t>The majority of identiﬁed papers on white blood cell classiﬁcation focus heavily on image processing, such as that of </a:t>
            </a:r>
            <a:r>
              <a:rPr lang="en-GB" dirty="0" err="1"/>
              <a:t>Su</a:t>
            </a:r>
            <a:r>
              <a:rPr lang="en-GB" dirty="0"/>
              <a:t> et al. (2013) who divide the process into three stages: (1) separating cells from their background, (2) feature engineering, and (3) model design. The suggestion there is that the performance of white blood cell classifying models is closely related to the ability to process the input images, more speciﬁcally to separate the leukocytes from their backgrounds. </a:t>
            </a:r>
          </a:p>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7</a:t>
            </a:fld>
            <a:endParaRPr lang="en-GB"/>
          </a:p>
        </p:txBody>
      </p:sp>
    </p:spTree>
    <p:extLst>
      <p:ext uri="{BB962C8B-B14F-4D97-AF65-F5344CB8AC3E}">
        <p14:creationId xmlns:p14="http://schemas.microsoft.com/office/powerpoint/2010/main" val="410452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CallaVision</a:t>
            </a:r>
            <a:r>
              <a:rPr lang="en-GB" dirty="0"/>
              <a:t> uses convolutional neural networks</a:t>
            </a:r>
          </a:p>
        </p:txBody>
      </p:sp>
      <p:sp>
        <p:nvSpPr>
          <p:cNvPr id="4" name="Slide Number Placeholder 3"/>
          <p:cNvSpPr>
            <a:spLocks noGrp="1"/>
          </p:cNvSpPr>
          <p:nvPr>
            <p:ph type="sldNum" sz="quarter" idx="5"/>
          </p:nvPr>
        </p:nvSpPr>
        <p:spPr/>
        <p:txBody>
          <a:bodyPr/>
          <a:lstStyle/>
          <a:p>
            <a:fld id="{9E7EDCF0-11D2-43A0-B9EB-47F75C284609}" type="slidenum">
              <a:rPr lang="en-GB" smtClean="0"/>
              <a:t>8</a:t>
            </a:fld>
            <a:endParaRPr lang="en-GB"/>
          </a:p>
        </p:txBody>
      </p:sp>
    </p:spTree>
    <p:extLst>
      <p:ext uri="{BB962C8B-B14F-4D97-AF65-F5344CB8AC3E}">
        <p14:creationId xmlns:p14="http://schemas.microsoft.com/office/powerpoint/2010/main" val="2132994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Typically, there is a trade-oﬀ to be made between model </a:t>
            </a:r>
            <a:r>
              <a:rPr lang="en-GB" dirty="0" err="1"/>
              <a:t>explainability</a:t>
            </a:r>
            <a:r>
              <a:rPr lang="en-GB" dirty="0"/>
              <a:t> and its performance.</a:t>
            </a:r>
          </a:p>
          <a:p>
            <a:r>
              <a:rPr lang="en-GB" dirty="0"/>
              <a:t>In fact, often the most accurate models, such as deep neural networks, provide the least transparency and interpretability, while the ones that provide clear explanations, such as linear models and decision trees, are the worse performers.</a:t>
            </a:r>
          </a:p>
          <a:p>
            <a:endParaRPr lang="en-GB" dirty="0"/>
          </a:p>
          <a:p>
            <a:r>
              <a:rPr lang="en-GB" dirty="0"/>
              <a:t>At the moment humans still participate in the creation of the models and therefore at the very least it gives us a level of understanding of how the model is designed and how it is expected to work.</a:t>
            </a:r>
          </a:p>
          <a:p>
            <a:r>
              <a:rPr lang="en-GB" dirty="0"/>
              <a:t>Ultimately, a truly intelligent system will be able to generalise the latent properties of the training data to the extent where any form of human interaction or feature engineering will become redundant, thus </a:t>
            </a:r>
            <a:r>
              <a:rPr lang="en-GB" dirty="0" err="1"/>
              <a:t>explainability</a:t>
            </a:r>
            <a:r>
              <a:rPr lang="en-GB" dirty="0"/>
              <a:t> is the key to building trust placed in such systems.</a:t>
            </a:r>
          </a:p>
          <a:p>
            <a:endParaRPr lang="en-GB" dirty="0"/>
          </a:p>
        </p:txBody>
      </p:sp>
      <p:sp>
        <p:nvSpPr>
          <p:cNvPr id="4" name="Slide Number Placeholder 3"/>
          <p:cNvSpPr>
            <a:spLocks noGrp="1"/>
          </p:cNvSpPr>
          <p:nvPr>
            <p:ph type="sldNum" sz="quarter" idx="5"/>
          </p:nvPr>
        </p:nvSpPr>
        <p:spPr/>
        <p:txBody>
          <a:bodyPr/>
          <a:lstStyle/>
          <a:p>
            <a:fld id="{9E7EDCF0-11D2-43A0-B9EB-47F75C284609}" type="slidenum">
              <a:rPr lang="en-GB" smtClean="0"/>
              <a:t>9</a:t>
            </a:fld>
            <a:endParaRPr lang="en-GB"/>
          </a:p>
        </p:txBody>
      </p:sp>
    </p:spTree>
    <p:extLst>
      <p:ext uri="{BB962C8B-B14F-4D97-AF65-F5344CB8AC3E}">
        <p14:creationId xmlns:p14="http://schemas.microsoft.com/office/powerpoint/2010/main" val="4193376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1BED-6D98-479C-9FD5-27996B84F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18A16B-F006-43E6-8C55-4568F9ADB2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9F88CD7-6AA7-4497-8598-66307CED2504}"/>
              </a:ext>
            </a:extLst>
          </p:cNvPr>
          <p:cNvSpPr>
            <a:spLocks noGrp="1"/>
          </p:cNvSpPr>
          <p:nvPr>
            <p:ph type="dt" sz="half" idx="10"/>
          </p:nvPr>
        </p:nvSpPr>
        <p:spPr/>
        <p:txBody>
          <a:bodyPr/>
          <a:lstStyle/>
          <a:p>
            <a:fld id="{BDF71193-4763-421B-ACBC-67B86189A9BB}" type="datetime1">
              <a:rPr lang="en-GB" smtClean="0"/>
              <a:t>27/05/2020</a:t>
            </a:fld>
            <a:endParaRPr lang="en-GB"/>
          </a:p>
        </p:txBody>
      </p:sp>
      <p:sp>
        <p:nvSpPr>
          <p:cNvPr id="5" name="Footer Placeholder 4">
            <a:extLst>
              <a:ext uri="{FF2B5EF4-FFF2-40B4-BE49-F238E27FC236}">
                <a16:creationId xmlns:a16="http://schemas.microsoft.com/office/drawing/2014/main" id="{4C3F4179-6414-461D-B018-E636B4B647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F171AB-C09E-4ADF-A0DB-CFBA212B12CE}"/>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353211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9D4C-A9F2-41D2-90AB-0FCC836565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B30B6E-730F-464A-88B1-CA21F78EE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B8120E-D462-4769-B137-4A76003EBEA3}"/>
              </a:ext>
            </a:extLst>
          </p:cNvPr>
          <p:cNvSpPr>
            <a:spLocks noGrp="1"/>
          </p:cNvSpPr>
          <p:nvPr>
            <p:ph type="dt" sz="half" idx="10"/>
          </p:nvPr>
        </p:nvSpPr>
        <p:spPr/>
        <p:txBody>
          <a:bodyPr/>
          <a:lstStyle/>
          <a:p>
            <a:fld id="{BB867B0C-DE1C-409A-9B0C-B46BBB3474CE}" type="datetime1">
              <a:rPr lang="en-GB" smtClean="0"/>
              <a:t>27/05/2020</a:t>
            </a:fld>
            <a:endParaRPr lang="en-GB"/>
          </a:p>
        </p:txBody>
      </p:sp>
      <p:sp>
        <p:nvSpPr>
          <p:cNvPr id="5" name="Footer Placeholder 4">
            <a:extLst>
              <a:ext uri="{FF2B5EF4-FFF2-40B4-BE49-F238E27FC236}">
                <a16:creationId xmlns:a16="http://schemas.microsoft.com/office/drawing/2014/main" id="{10EBDB4F-5FE9-451C-8FD1-475AA4F8ED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3221C3-A6D8-4356-A625-ACA80E891DF4}"/>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222603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C95C8-3D4E-44CF-9A20-06C0105D72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71C895-66B6-4F6F-A4ED-50683E2A8B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DD5442-3513-4718-88B8-307D30501EE3}"/>
              </a:ext>
            </a:extLst>
          </p:cNvPr>
          <p:cNvSpPr>
            <a:spLocks noGrp="1"/>
          </p:cNvSpPr>
          <p:nvPr>
            <p:ph type="dt" sz="half" idx="10"/>
          </p:nvPr>
        </p:nvSpPr>
        <p:spPr/>
        <p:txBody>
          <a:bodyPr/>
          <a:lstStyle/>
          <a:p>
            <a:fld id="{0CBD74B6-B03C-4A32-9A78-1BDBFCD075F3}" type="datetime1">
              <a:rPr lang="en-GB" smtClean="0"/>
              <a:t>27/05/2020</a:t>
            </a:fld>
            <a:endParaRPr lang="en-GB"/>
          </a:p>
        </p:txBody>
      </p:sp>
      <p:sp>
        <p:nvSpPr>
          <p:cNvPr id="5" name="Footer Placeholder 4">
            <a:extLst>
              <a:ext uri="{FF2B5EF4-FFF2-40B4-BE49-F238E27FC236}">
                <a16:creationId xmlns:a16="http://schemas.microsoft.com/office/drawing/2014/main" id="{2BD94E96-FD99-4448-9834-7641702CAA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8EB3E2-1D60-428A-8762-52E721722224}"/>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84724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59B5-1528-420E-855B-05B4D6CBF4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24619E-AE9F-4FA7-B8A1-5811342B4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9B4E3C-E5C8-4719-AF22-3177CEFDEF77}"/>
              </a:ext>
            </a:extLst>
          </p:cNvPr>
          <p:cNvSpPr>
            <a:spLocks noGrp="1"/>
          </p:cNvSpPr>
          <p:nvPr>
            <p:ph type="dt" sz="half" idx="10"/>
          </p:nvPr>
        </p:nvSpPr>
        <p:spPr/>
        <p:txBody>
          <a:bodyPr/>
          <a:lstStyle/>
          <a:p>
            <a:fld id="{2CAB805B-6CA4-467F-896F-A9A0BC9F4C9C}" type="datetime1">
              <a:rPr lang="en-GB" smtClean="0"/>
              <a:t>27/05/2020</a:t>
            </a:fld>
            <a:endParaRPr lang="en-GB"/>
          </a:p>
        </p:txBody>
      </p:sp>
      <p:sp>
        <p:nvSpPr>
          <p:cNvPr id="5" name="Footer Placeholder 4">
            <a:extLst>
              <a:ext uri="{FF2B5EF4-FFF2-40B4-BE49-F238E27FC236}">
                <a16:creationId xmlns:a16="http://schemas.microsoft.com/office/drawing/2014/main" id="{E5900890-4B3C-4AA4-9C4F-BA69F1157E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5A57C8-6AF0-4C29-AF5D-32F4E2FC0E9D}"/>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2106347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60AA3-7984-495E-9D5C-F555CE57B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03210F-8849-4DFA-B746-BE6571D119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A1D63-BCA1-4D07-AAAB-E69A6EF1063A}"/>
              </a:ext>
            </a:extLst>
          </p:cNvPr>
          <p:cNvSpPr>
            <a:spLocks noGrp="1"/>
          </p:cNvSpPr>
          <p:nvPr>
            <p:ph type="dt" sz="half" idx="10"/>
          </p:nvPr>
        </p:nvSpPr>
        <p:spPr/>
        <p:txBody>
          <a:bodyPr/>
          <a:lstStyle/>
          <a:p>
            <a:fld id="{78F321A8-F644-48FE-8806-C638D4D7F45D}" type="datetime1">
              <a:rPr lang="en-GB" smtClean="0"/>
              <a:t>27/05/2020</a:t>
            </a:fld>
            <a:endParaRPr lang="en-GB"/>
          </a:p>
        </p:txBody>
      </p:sp>
      <p:sp>
        <p:nvSpPr>
          <p:cNvPr id="5" name="Footer Placeholder 4">
            <a:extLst>
              <a:ext uri="{FF2B5EF4-FFF2-40B4-BE49-F238E27FC236}">
                <a16:creationId xmlns:a16="http://schemas.microsoft.com/office/drawing/2014/main" id="{A9D6FD75-8FED-4F99-9C6D-6AC0E660DC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DFF1DD-4D69-402E-9494-9D3852626E12}"/>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164349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CB04-0475-4838-8477-0DA3C40C9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4E84ED-CFDE-4537-B4DC-BC0C4FBDA9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C6BD895-DEE1-4177-A678-3B68872791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BEA4BB-76D5-4DB1-B183-9A60AF7516E9}"/>
              </a:ext>
            </a:extLst>
          </p:cNvPr>
          <p:cNvSpPr>
            <a:spLocks noGrp="1"/>
          </p:cNvSpPr>
          <p:nvPr>
            <p:ph type="dt" sz="half" idx="10"/>
          </p:nvPr>
        </p:nvSpPr>
        <p:spPr/>
        <p:txBody>
          <a:bodyPr/>
          <a:lstStyle/>
          <a:p>
            <a:fld id="{FFD6E71A-8D49-4855-A3F6-83DDEC238E76}" type="datetime1">
              <a:rPr lang="en-GB" smtClean="0"/>
              <a:t>27/05/2020</a:t>
            </a:fld>
            <a:endParaRPr lang="en-GB"/>
          </a:p>
        </p:txBody>
      </p:sp>
      <p:sp>
        <p:nvSpPr>
          <p:cNvPr id="6" name="Footer Placeholder 5">
            <a:extLst>
              <a:ext uri="{FF2B5EF4-FFF2-40B4-BE49-F238E27FC236}">
                <a16:creationId xmlns:a16="http://schemas.microsoft.com/office/drawing/2014/main" id="{0C781904-5E75-4046-9C2A-37E2F4FAA7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EA3168-6F4C-4D0D-AE0F-89AB2569F889}"/>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369260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81BB-A67C-4A6F-BD4D-E85F7EF37D9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FE9BEE-2BBC-474F-8C6F-F407769954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2FE438-84C2-4435-98D8-B8E2887ADF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4203957-97AE-4743-882D-549DAE4C5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3ED2A-BFEE-4482-8FD5-0CA7FA0364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529506-59FD-4096-8D76-983483FA5C4A}"/>
              </a:ext>
            </a:extLst>
          </p:cNvPr>
          <p:cNvSpPr>
            <a:spLocks noGrp="1"/>
          </p:cNvSpPr>
          <p:nvPr>
            <p:ph type="dt" sz="half" idx="10"/>
          </p:nvPr>
        </p:nvSpPr>
        <p:spPr/>
        <p:txBody>
          <a:bodyPr/>
          <a:lstStyle/>
          <a:p>
            <a:fld id="{BAD16BB5-643F-4A30-8339-46040F5A8310}" type="datetime1">
              <a:rPr lang="en-GB" smtClean="0"/>
              <a:t>27/05/2020</a:t>
            </a:fld>
            <a:endParaRPr lang="en-GB"/>
          </a:p>
        </p:txBody>
      </p:sp>
      <p:sp>
        <p:nvSpPr>
          <p:cNvPr id="8" name="Footer Placeholder 7">
            <a:extLst>
              <a:ext uri="{FF2B5EF4-FFF2-40B4-BE49-F238E27FC236}">
                <a16:creationId xmlns:a16="http://schemas.microsoft.com/office/drawing/2014/main" id="{D689E4F4-A9B9-491D-9510-83DA4733CBF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9A0569-9DC8-41CF-A5E3-EBC89531FB4E}"/>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2846893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629DB-E50C-4BB8-AA25-818B419659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1A3F26-3090-4277-9A23-11F5091CE214}"/>
              </a:ext>
            </a:extLst>
          </p:cNvPr>
          <p:cNvSpPr>
            <a:spLocks noGrp="1"/>
          </p:cNvSpPr>
          <p:nvPr>
            <p:ph type="dt" sz="half" idx="10"/>
          </p:nvPr>
        </p:nvSpPr>
        <p:spPr/>
        <p:txBody>
          <a:bodyPr/>
          <a:lstStyle/>
          <a:p>
            <a:fld id="{92779D69-6674-4D52-A0F9-EC66B2BD9C46}" type="datetime1">
              <a:rPr lang="en-GB" smtClean="0"/>
              <a:t>27/05/2020</a:t>
            </a:fld>
            <a:endParaRPr lang="en-GB"/>
          </a:p>
        </p:txBody>
      </p:sp>
      <p:sp>
        <p:nvSpPr>
          <p:cNvPr id="4" name="Footer Placeholder 3">
            <a:extLst>
              <a:ext uri="{FF2B5EF4-FFF2-40B4-BE49-F238E27FC236}">
                <a16:creationId xmlns:a16="http://schemas.microsoft.com/office/drawing/2014/main" id="{B88AF25D-8234-4C2D-A5F3-C034B729DF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1995C2-2FBF-42D3-BDC6-315E32AAE393}"/>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229239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378886-8AD8-46FD-A9CE-F3A4CA40DF0D}"/>
              </a:ext>
            </a:extLst>
          </p:cNvPr>
          <p:cNvSpPr>
            <a:spLocks noGrp="1"/>
          </p:cNvSpPr>
          <p:nvPr>
            <p:ph type="dt" sz="half" idx="10"/>
          </p:nvPr>
        </p:nvSpPr>
        <p:spPr/>
        <p:txBody>
          <a:bodyPr/>
          <a:lstStyle/>
          <a:p>
            <a:fld id="{53E86B2C-2453-48AB-91F6-5ECA212CEA0D}" type="datetime1">
              <a:rPr lang="en-GB" smtClean="0"/>
              <a:t>27/05/2020</a:t>
            </a:fld>
            <a:endParaRPr lang="en-GB"/>
          </a:p>
        </p:txBody>
      </p:sp>
      <p:sp>
        <p:nvSpPr>
          <p:cNvPr id="3" name="Footer Placeholder 2">
            <a:extLst>
              <a:ext uri="{FF2B5EF4-FFF2-40B4-BE49-F238E27FC236}">
                <a16:creationId xmlns:a16="http://schemas.microsoft.com/office/drawing/2014/main" id="{6F67F6ED-7FCC-4FE9-9A72-E3C950E94B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CE0FBC-2F99-4C0A-B2C4-A894F3BD28B8}"/>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179440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332-A55D-4971-B614-F95297FA5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F32CC7-711F-4B15-A7AA-D7958A229B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E74922-2F2D-4D8E-ACE5-BF05FC169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3AFFA6-F6C7-4481-8042-6D9E538E8868}"/>
              </a:ext>
            </a:extLst>
          </p:cNvPr>
          <p:cNvSpPr>
            <a:spLocks noGrp="1"/>
          </p:cNvSpPr>
          <p:nvPr>
            <p:ph type="dt" sz="half" idx="10"/>
          </p:nvPr>
        </p:nvSpPr>
        <p:spPr/>
        <p:txBody>
          <a:bodyPr/>
          <a:lstStyle/>
          <a:p>
            <a:fld id="{56522B31-40FF-4D1F-A09A-158989D380BF}" type="datetime1">
              <a:rPr lang="en-GB" smtClean="0"/>
              <a:t>27/05/2020</a:t>
            </a:fld>
            <a:endParaRPr lang="en-GB"/>
          </a:p>
        </p:txBody>
      </p:sp>
      <p:sp>
        <p:nvSpPr>
          <p:cNvPr id="6" name="Footer Placeholder 5">
            <a:extLst>
              <a:ext uri="{FF2B5EF4-FFF2-40B4-BE49-F238E27FC236}">
                <a16:creationId xmlns:a16="http://schemas.microsoft.com/office/drawing/2014/main" id="{770852E9-8684-4640-993F-1924245869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5E23D8-4242-488D-B13A-183043460610}"/>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363564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936F-675B-4B71-AA94-B1ACEA48A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BE44EB-CABE-4D79-BCE2-6B6FC5A13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09E4285-109E-4C83-949B-02E554C5E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3D4F4-5D1B-4139-A752-04AC1596D504}"/>
              </a:ext>
            </a:extLst>
          </p:cNvPr>
          <p:cNvSpPr>
            <a:spLocks noGrp="1"/>
          </p:cNvSpPr>
          <p:nvPr>
            <p:ph type="dt" sz="half" idx="10"/>
          </p:nvPr>
        </p:nvSpPr>
        <p:spPr/>
        <p:txBody>
          <a:bodyPr/>
          <a:lstStyle/>
          <a:p>
            <a:fld id="{29F7C9C7-0005-45F3-BE75-53C6F6A30D1B}" type="datetime1">
              <a:rPr lang="en-GB" smtClean="0"/>
              <a:t>27/05/2020</a:t>
            </a:fld>
            <a:endParaRPr lang="en-GB"/>
          </a:p>
        </p:txBody>
      </p:sp>
      <p:sp>
        <p:nvSpPr>
          <p:cNvPr id="6" name="Footer Placeholder 5">
            <a:extLst>
              <a:ext uri="{FF2B5EF4-FFF2-40B4-BE49-F238E27FC236}">
                <a16:creationId xmlns:a16="http://schemas.microsoft.com/office/drawing/2014/main" id="{CE42312B-782E-49CA-BE47-E5A982C87A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2B9317-9ECF-4F07-9C24-9BE00A5F2EF2}"/>
              </a:ext>
            </a:extLst>
          </p:cNvPr>
          <p:cNvSpPr>
            <a:spLocks noGrp="1"/>
          </p:cNvSpPr>
          <p:nvPr>
            <p:ph type="sldNum" sz="quarter" idx="12"/>
          </p:nvPr>
        </p:nvSpPr>
        <p:spPr/>
        <p:txBody>
          <a:bodyPr/>
          <a:lstStyle/>
          <a:p>
            <a:fld id="{274C537B-5904-44E5-BA7B-3E524B6E2B4D}" type="slidenum">
              <a:rPr lang="en-GB" smtClean="0"/>
              <a:t>‹#›</a:t>
            </a:fld>
            <a:endParaRPr lang="en-GB"/>
          </a:p>
        </p:txBody>
      </p:sp>
    </p:spTree>
    <p:extLst>
      <p:ext uri="{BB962C8B-B14F-4D97-AF65-F5344CB8AC3E}">
        <p14:creationId xmlns:p14="http://schemas.microsoft.com/office/powerpoint/2010/main" val="347349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CEFD4-3203-4F94-8DEB-1C86EE89A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520BDD-584A-4B45-A1D3-4300F2C3C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C94AA-DFF4-4D64-8560-A894678B66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FDE45-F0FE-4157-B454-C1B3129AB68B}" type="datetime1">
              <a:rPr lang="en-GB" smtClean="0"/>
              <a:t>27/05/2020</a:t>
            </a:fld>
            <a:endParaRPr lang="en-GB"/>
          </a:p>
        </p:txBody>
      </p:sp>
      <p:sp>
        <p:nvSpPr>
          <p:cNvPr id="5" name="Footer Placeholder 4">
            <a:extLst>
              <a:ext uri="{FF2B5EF4-FFF2-40B4-BE49-F238E27FC236}">
                <a16:creationId xmlns:a16="http://schemas.microsoft.com/office/drawing/2014/main" id="{21E35F77-F417-4769-AFC2-8661281073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AE9753C-17B6-4189-A322-305576529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C537B-5904-44E5-BA7B-3E524B6E2B4D}" type="slidenum">
              <a:rPr lang="en-GB" smtClean="0"/>
              <a:t>‹#›</a:t>
            </a:fld>
            <a:endParaRPr lang="en-GB"/>
          </a:p>
        </p:txBody>
      </p:sp>
    </p:spTree>
    <p:extLst>
      <p:ext uri="{BB962C8B-B14F-4D97-AF65-F5344CB8AC3E}">
        <p14:creationId xmlns:p14="http://schemas.microsoft.com/office/powerpoint/2010/main" val="7104353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1810.1158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papers.nips.cc/paper/9717-on-relating-explanations-and-adversarial-examples.pdf" TargetMode="External"/><Relationship Id="rId5" Type="http://schemas.openxmlformats.org/officeDocument/2006/relationships/hyperlink" Target="https://dais-ita.org/sites/default/files/2374_paper.pdf" TargetMode="External"/><Relationship Id="rId4" Type="http://schemas.openxmlformats.org/officeDocument/2006/relationships/hyperlink" Target="https://arxiv.org/abs/1906.0289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apers.nips.cc/paper/9717-on-relating-explanations-and-adversarial-examples.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www.kaggle.com/paultimothymooney/blood-cell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www.kaggle.com/kartiksharma522/blood-cell-keras-inceptio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62kcL7Bsdso?feature=oembed"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DB67-1BF1-4446-A21D-A1ADA4B9DA90}"/>
              </a:ext>
            </a:extLst>
          </p:cNvPr>
          <p:cNvSpPr>
            <a:spLocks noGrp="1"/>
          </p:cNvSpPr>
          <p:nvPr>
            <p:ph type="ctrTitle"/>
          </p:nvPr>
        </p:nvSpPr>
        <p:spPr>
          <a:xfrm>
            <a:off x="1523998" y="1544026"/>
            <a:ext cx="9144000" cy="1914757"/>
          </a:xfrm>
        </p:spPr>
        <p:txBody>
          <a:bodyPr>
            <a:normAutofit/>
          </a:bodyPr>
          <a:lstStyle/>
          <a:p>
            <a:r>
              <a:rPr lang="en-GB" sz="6600" b="1" dirty="0"/>
              <a:t>Adversarial Examples </a:t>
            </a:r>
            <a:br>
              <a:rPr lang="en-GB" sz="6600" b="1" dirty="0"/>
            </a:br>
            <a:r>
              <a:rPr lang="en-GB" sz="6600" b="1" dirty="0"/>
              <a:t>with Explainability</a:t>
            </a:r>
          </a:p>
        </p:txBody>
      </p:sp>
      <p:sp>
        <p:nvSpPr>
          <p:cNvPr id="3" name="Subtitle 2">
            <a:extLst>
              <a:ext uri="{FF2B5EF4-FFF2-40B4-BE49-F238E27FC236}">
                <a16:creationId xmlns:a16="http://schemas.microsoft.com/office/drawing/2014/main" id="{7C87EF34-48AD-4A42-BD5D-E4FEE0FB9571}"/>
              </a:ext>
            </a:extLst>
          </p:cNvPr>
          <p:cNvSpPr>
            <a:spLocks noGrp="1"/>
          </p:cNvSpPr>
          <p:nvPr>
            <p:ph type="subTitle" idx="1"/>
          </p:nvPr>
        </p:nvSpPr>
        <p:spPr>
          <a:xfrm>
            <a:off x="1523998" y="3690107"/>
            <a:ext cx="9144000" cy="562638"/>
          </a:xfrm>
        </p:spPr>
        <p:txBody>
          <a:bodyPr/>
          <a:lstStyle/>
          <a:p>
            <a:r>
              <a:rPr lang="en-GB" dirty="0"/>
              <a:t>in Medical Imaging</a:t>
            </a:r>
          </a:p>
        </p:txBody>
      </p:sp>
      <p:sp>
        <p:nvSpPr>
          <p:cNvPr id="4" name="Subtitle 2">
            <a:extLst>
              <a:ext uri="{FF2B5EF4-FFF2-40B4-BE49-F238E27FC236}">
                <a16:creationId xmlns:a16="http://schemas.microsoft.com/office/drawing/2014/main" id="{7B22BB05-874A-412F-8897-3CC1357E0D64}"/>
              </a:ext>
            </a:extLst>
          </p:cNvPr>
          <p:cNvSpPr txBox="1">
            <a:spLocks/>
          </p:cNvSpPr>
          <p:nvPr/>
        </p:nvSpPr>
        <p:spPr>
          <a:xfrm>
            <a:off x="1523998" y="5142815"/>
            <a:ext cx="9144000" cy="7813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t>Bartosz Schatton</a:t>
            </a:r>
          </a:p>
          <a:p>
            <a:r>
              <a:rPr lang="en-GB" sz="1600" dirty="0"/>
              <a:t>b.schatton@gmail.com</a:t>
            </a:r>
          </a:p>
        </p:txBody>
      </p:sp>
    </p:spTree>
    <p:extLst>
      <p:ext uri="{BB962C8B-B14F-4D97-AF65-F5344CB8AC3E}">
        <p14:creationId xmlns:p14="http://schemas.microsoft.com/office/powerpoint/2010/main" val="485799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Explainability</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lstStyle/>
          <a:p>
            <a:pPr marL="0" indent="0">
              <a:buNone/>
            </a:pPr>
            <a:r>
              <a:rPr lang="en-GB" b="1" dirty="0"/>
              <a:t>Explainable AI</a:t>
            </a:r>
          </a:p>
          <a:p>
            <a:pPr marL="0" indent="0">
              <a:buNone/>
            </a:pPr>
            <a:endParaRPr lang="en-GB" sz="2000" i="1" dirty="0"/>
          </a:p>
          <a:p>
            <a:pPr lvl="1"/>
            <a:r>
              <a:rPr lang="en-GB" b="1" i="1" dirty="0"/>
              <a:t>ante-hoc</a:t>
            </a:r>
          </a:p>
          <a:p>
            <a:pPr marL="914400" lvl="2" indent="0">
              <a:buNone/>
            </a:pPr>
            <a:r>
              <a:rPr lang="en-GB" sz="1800" i="1" dirty="0"/>
              <a:t>built into the systems they explain</a:t>
            </a:r>
          </a:p>
          <a:p>
            <a:pPr marL="457200" lvl="1" indent="0">
              <a:buNone/>
            </a:pPr>
            <a:endParaRPr lang="en-GB" sz="1800" b="1" i="1" dirty="0"/>
          </a:p>
          <a:p>
            <a:pPr lvl="1"/>
            <a:r>
              <a:rPr lang="en-GB" b="1" i="1" dirty="0"/>
              <a:t>post-hoc</a:t>
            </a:r>
          </a:p>
          <a:p>
            <a:pPr marL="914400" lvl="2" indent="0">
              <a:buNone/>
            </a:pPr>
            <a:r>
              <a:rPr lang="en-GB" sz="1800" i="1" dirty="0"/>
              <a:t>built to provide local explanations of specific instances</a:t>
            </a:r>
          </a:p>
          <a:p>
            <a:pPr marL="914400" lvl="2" indent="0">
              <a:buNone/>
            </a:pPr>
            <a:endParaRPr lang="en-GB" sz="1800" i="1" dirty="0"/>
          </a:p>
          <a:p>
            <a:pPr marL="914400" lvl="2" indent="0">
              <a:buNone/>
            </a:pPr>
            <a:endParaRPr lang="en-GB" sz="1200" i="1" dirty="0"/>
          </a:p>
          <a:p>
            <a:pPr marL="914400" lvl="2" indent="0">
              <a:buNone/>
            </a:pPr>
            <a:endParaRPr lang="en-GB" sz="1200" i="1" dirty="0"/>
          </a:p>
          <a:p>
            <a:pPr marL="914400" lvl="2" indent="0">
              <a:buNone/>
            </a:pPr>
            <a:endParaRPr lang="en-GB" sz="1200" i="1"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12" name="Slide Number Placeholder 11">
            <a:extLst>
              <a:ext uri="{FF2B5EF4-FFF2-40B4-BE49-F238E27FC236}">
                <a16:creationId xmlns:a16="http://schemas.microsoft.com/office/drawing/2014/main" id="{E065F70D-621A-40F5-8482-B19E9BEDE7E0}"/>
              </a:ext>
            </a:extLst>
          </p:cNvPr>
          <p:cNvSpPr>
            <a:spLocks noGrp="1"/>
          </p:cNvSpPr>
          <p:nvPr>
            <p:ph type="sldNum" sz="quarter" idx="12"/>
          </p:nvPr>
        </p:nvSpPr>
        <p:spPr/>
        <p:txBody>
          <a:bodyPr/>
          <a:lstStyle/>
          <a:p>
            <a:fld id="{274C537B-5904-44E5-BA7B-3E524B6E2B4D}" type="slidenum">
              <a:rPr lang="en-GB" smtClean="0"/>
              <a:t>10</a:t>
            </a:fld>
            <a:endParaRPr lang="en-GB"/>
          </a:p>
        </p:txBody>
      </p:sp>
      <p:pic>
        <p:nvPicPr>
          <p:cNvPr id="6" name="Picture 5" descr="A screenshot of a cell phone&#10;&#10;Description automatically generated">
            <a:extLst>
              <a:ext uri="{FF2B5EF4-FFF2-40B4-BE49-F238E27FC236}">
                <a16:creationId xmlns:a16="http://schemas.microsoft.com/office/drawing/2014/main" id="{08269C36-41DD-4DA2-9149-3C280E1AE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766" y="4439346"/>
            <a:ext cx="6950467" cy="1737617"/>
          </a:xfrm>
          <a:prstGeom prst="rect">
            <a:avLst/>
          </a:prstGeom>
        </p:spPr>
      </p:pic>
    </p:spTree>
    <p:extLst>
      <p:ext uri="{BB962C8B-B14F-4D97-AF65-F5344CB8AC3E}">
        <p14:creationId xmlns:p14="http://schemas.microsoft.com/office/powerpoint/2010/main" val="181657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Explainability</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5"/>
            <a:ext cx="10515600" cy="3324842"/>
          </a:xfrm>
        </p:spPr>
        <p:txBody>
          <a:bodyPr/>
          <a:lstStyle/>
          <a:p>
            <a:pPr marL="0" indent="0">
              <a:buNone/>
            </a:pPr>
            <a:r>
              <a:rPr lang="en-GB" b="1" dirty="0"/>
              <a:t>Explainable AI</a:t>
            </a:r>
          </a:p>
          <a:p>
            <a:pPr marL="0" indent="0">
              <a:buNone/>
            </a:pPr>
            <a:endParaRPr lang="en-GB" sz="2000" dirty="0"/>
          </a:p>
          <a:p>
            <a:pPr lvl="1"/>
            <a:r>
              <a:rPr lang="en-GB" b="1" i="1" dirty="0"/>
              <a:t>black-box</a:t>
            </a:r>
          </a:p>
          <a:p>
            <a:pPr marL="914400" lvl="2" indent="0">
              <a:buNone/>
            </a:pPr>
            <a:r>
              <a:rPr lang="en-GB" sz="1800" i="1" dirty="0"/>
              <a:t>use model’s miracle response to approximate predictions with an interpretable surrogate function</a:t>
            </a:r>
          </a:p>
          <a:p>
            <a:pPr marL="914400" lvl="2" indent="0">
              <a:buNone/>
            </a:pPr>
            <a:endParaRPr lang="en-GB" sz="1800" i="1" dirty="0"/>
          </a:p>
          <a:p>
            <a:pPr lvl="1"/>
            <a:r>
              <a:rPr lang="en-GB" b="1" i="1" dirty="0"/>
              <a:t>white-box</a:t>
            </a:r>
            <a:endParaRPr lang="en-GB" sz="1800" b="1" i="1" dirty="0"/>
          </a:p>
          <a:p>
            <a:pPr marL="914400" lvl="2" indent="0">
              <a:buNone/>
            </a:pPr>
            <a:r>
              <a:rPr lang="en-GB" sz="1800" i="1" dirty="0"/>
              <a:t>rebuild the model with explanations built-in</a:t>
            </a:r>
          </a:p>
          <a:p>
            <a:pPr marL="914400" lvl="2" indent="0">
              <a:buNone/>
            </a:pPr>
            <a:r>
              <a:rPr lang="en-GB" sz="1800" i="1" dirty="0"/>
              <a:t>create a saliency map </a:t>
            </a:r>
            <a:endParaRPr lang="en-GB" i="1" dirty="0"/>
          </a:p>
          <a:p>
            <a:pPr marL="914400" lvl="2" indent="0">
              <a:buNone/>
            </a:pPr>
            <a:endParaRPr lang="en-GB" sz="1200" i="1" dirty="0"/>
          </a:p>
          <a:p>
            <a:pPr marL="914400" lvl="2" indent="0">
              <a:buNone/>
            </a:pPr>
            <a:endParaRPr lang="en-GB" sz="1200" i="1"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12" name="Slide Number Placeholder 11">
            <a:extLst>
              <a:ext uri="{FF2B5EF4-FFF2-40B4-BE49-F238E27FC236}">
                <a16:creationId xmlns:a16="http://schemas.microsoft.com/office/drawing/2014/main" id="{E065F70D-621A-40F5-8482-B19E9BEDE7E0}"/>
              </a:ext>
            </a:extLst>
          </p:cNvPr>
          <p:cNvSpPr>
            <a:spLocks noGrp="1"/>
          </p:cNvSpPr>
          <p:nvPr>
            <p:ph type="sldNum" sz="quarter" idx="12"/>
          </p:nvPr>
        </p:nvSpPr>
        <p:spPr/>
        <p:txBody>
          <a:bodyPr/>
          <a:lstStyle/>
          <a:p>
            <a:fld id="{274C537B-5904-44E5-BA7B-3E524B6E2B4D}" type="slidenum">
              <a:rPr lang="en-GB" smtClean="0"/>
              <a:t>11</a:t>
            </a:fld>
            <a:endParaRPr lang="en-GB"/>
          </a:p>
        </p:txBody>
      </p:sp>
      <p:pic>
        <p:nvPicPr>
          <p:cNvPr id="6" name="Picture 5" descr="A screenshot of a cell phone&#10;&#10;Description automatically generated">
            <a:extLst>
              <a:ext uri="{FF2B5EF4-FFF2-40B4-BE49-F238E27FC236}">
                <a16:creationId xmlns:a16="http://schemas.microsoft.com/office/drawing/2014/main" id="{9AAFCC55-62E5-4997-AFCF-4616267C0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766" y="4438436"/>
            <a:ext cx="6950467" cy="1737617"/>
          </a:xfrm>
          <a:prstGeom prst="rect">
            <a:avLst/>
          </a:prstGeom>
        </p:spPr>
      </p:pic>
    </p:spTree>
    <p:extLst>
      <p:ext uri="{BB962C8B-B14F-4D97-AF65-F5344CB8AC3E}">
        <p14:creationId xmlns:p14="http://schemas.microsoft.com/office/powerpoint/2010/main" val="1940110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Explainability</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3093671"/>
          </a:xfrm>
        </p:spPr>
        <p:txBody>
          <a:bodyPr>
            <a:normAutofit/>
          </a:bodyPr>
          <a:lstStyle/>
          <a:p>
            <a:pPr marL="0" indent="0">
              <a:buNone/>
            </a:pPr>
            <a:r>
              <a:rPr lang="en-GB" b="1" dirty="0"/>
              <a:t>Lime</a:t>
            </a:r>
            <a:endParaRPr lang="en-GB" sz="1000" b="1" dirty="0"/>
          </a:p>
          <a:p>
            <a:r>
              <a:rPr lang="en-GB" sz="2000" dirty="0"/>
              <a:t>Python library</a:t>
            </a:r>
          </a:p>
          <a:p>
            <a:r>
              <a:rPr lang="en-GB" sz="2000" dirty="0"/>
              <a:t>An example of a post-hoc black-box XAI system</a:t>
            </a:r>
          </a:p>
          <a:p>
            <a:r>
              <a:rPr lang="en-GB" sz="2000" dirty="0"/>
              <a:t>Stands for </a:t>
            </a:r>
            <a:r>
              <a:rPr lang="en-GB" sz="2000" i="1" dirty="0"/>
              <a:t>local interpretable model-agnostic explanations</a:t>
            </a:r>
          </a:p>
          <a:p>
            <a:r>
              <a:rPr lang="en-GB" sz="2000" dirty="0"/>
              <a:t>Can be used to interpret text and image classifiers</a:t>
            </a:r>
          </a:p>
          <a:p>
            <a:r>
              <a:rPr lang="en-GB" sz="2000" dirty="0"/>
              <a:t>Segments the input and applies a simple linear classifier based on model’s miracle response</a:t>
            </a:r>
          </a:p>
          <a:p>
            <a:r>
              <a:rPr lang="en-GB" sz="2000" dirty="0"/>
              <a:t>Can return regions and attributed positively and negatively to a particular output class</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12" name="Slide Number Placeholder 11">
            <a:extLst>
              <a:ext uri="{FF2B5EF4-FFF2-40B4-BE49-F238E27FC236}">
                <a16:creationId xmlns:a16="http://schemas.microsoft.com/office/drawing/2014/main" id="{E065F70D-621A-40F5-8482-B19E9BEDE7E0}"/>
              </a:ext>
            </a:extLst>
          </p:cNvPr>
          <p:cNvSpPr>
            <a:spLocks noGrp="1"/>
          </p:cNvSpPr>
          <p:nvPr>
            <p:ph type="sldNum" sz="quarter" idx="12"/>
          </p:nvPr>
        </p:nvSpPr>
        <p:spPr/>
        <p:txBody>
          <a:bodyPr/>
          <a:lstStyle/>
          <a:p>
            <a:fld id="{274C537B-5904-44E5-BA7B-3E524B6E2B4D}" type="slidenum">
              <a:rPr lang="en-GB" smtClean="0"/>
              <a:t>12</a:t>
            </a:fld>
            <a:endParaRPr lang="en-GB"/>
          </a:p>
        </p:txBody>
      </p:sp>
      <p:pic>
        <p:nvPicPr>
          <p:cNvPr id="9222" name="Picture 6">
            <a:extLst>
              <a:ext uri="{FF2B5EF4-FFF2-40B4-BE49-F238E27FC236}">
                <a16:creationId xmlns:a16="http://schemas.microsoft.com/office/drawing/2014/main" id="{762EC7FF-1537-40FD-A759-71C0DA31E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25" y="4468812"/>
            <a:ext cx="5238750" cy="202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65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Explainability</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lstStyle/>
          <a:p>
            <a:pPr marL="0" indent="0">
              <a:buNone/>
            </a:pPr>
            <a:r>
              <a:rPr lang="en-GB" b="1" dirty="0"/>
              <a:t>Lime</a:t>
            </a:r>
            <a:endParaRPr lang="en-GB" sz="1000" b="1" dirty="0"/>
          </a:p>
          <a:p>
            <a:r>
              <a:rPr lang="en-GB" sz="2000" dirty="0"/>
              <a:t>We can select as many top features as required</a:t>
            </a:r>
          </a:p>
          <a:p>
            <a:r>
              <a:rPr lang="en-GB" sz="2000" dirty="0"/>
              <a:t>Negative areas can be switched on and off</a:t>
            </a:r>
          </a:p>
          <a:p>
            <a:r>
              <a:rPr lang="en-GB" sz="2000" dirty="0"/>
              <a:t>Generally it is simple to use</a:t>
            </a:r>
          </a:p>
          <a:p>
            <a:r>
              <a:rPr lang="en-GB" sz="2000" dirty="0"/>
              <a:t>It is probably the most documented and experimented with XAI system at the moment</a:t>
            </a:r>
          </a:p>
          <a:p>
            <a:endParaRPr lang="en-GB" sz="2000"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pic>
        <p:nvPicPr>
          <p:cNvPr id="7174" name="Picture 6">
            <a:extLst>
              <a:ext uri="{FF2B5EF4-FFF2-40B4-BE49-F238E27FC236}">
                <a16:creationId xmlns:a16="http://schemas.microsoft.com/office/drawing/2014/main" id="{0614D148-3D12-4E31-87E7-D5C037228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889" y="4298537"/>
            <a:ext cx="10295490" cy="163573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AA24384-9003-4910-80A8-7151C70B6219}"/>
              </a:ext>
            </a:extLst>
          </p:cNvPr>
          <p:cNvSpPr>
            <a:spLocks noGrp="1"/>
          </p:cNvSpPr>
          <p:nvPr>
            <p:ph type="sldNum" sz="quarter" idx="12"/>
          </p:nvPr>
        </p:nvSpPr>
        <p:spPr/>
        <p:txBody>
          <a:bodyPr/>
          <a:lstStyle/>
          <a:p>
            <a:fld id="{274C537B-5904-44E5-BA7B-3E524B6E2B4D}" type="slidenum">
              <a:rPr lang="en-GB" smtClean="0"/>
              <a:t>13</a:t>
            </a:fld>
            <a:endParaRPr lang="en-GB"/>
          </a:p>
        </p:txBody>
      </p:sp>
    </p:spTree>
    <p:extLst>
      <p:ext uri="{BB962C8B-B14F-4D97-AF65-F5344CB8AC3E}">
        <p14:creationId xmlns:p14="http://schemas.microsoft.com/office/powerpoint/2010/main" val="2774266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Explainability</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lstStyle/>
          <a:p>
            <a:pPr marL="0" indent="0">
              <a:buNone/>
            </a:pPr>
            <a:r>
              <a:rPr lang="en-GB" b="1" dirty="0"/>
              <a:t>Explainable AI</a:t>
            </a:r>
          </a:p>
          <a:p>
            <a:pPr marL="0" indent="0">
              <a:buNone/>
            </a:pPr>
            <a:endParaRPr lang="en-GB" sz="2000"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12" name="Slide Number Placeholder 11">
            <a:extLst>
              <a:ext uri="{FF2B5EF4-FFF2-40B4-BE49-F238E27FC236}">
                <a16:creationId xmlns:a16="http://schemas.microsoft.com/office/drawing/2014/main" id="{E065F70D-621A-40F5-8482-B19E9BEDE7E0}"/>
              </a:ext>
            </a:extLst>
          </p:cNvPr>
          <p:cNvSpPr>
            <a:spLocks noGrp="1"/>
          </p:cNvSpPr>
          <p:nvPr>
            <p:ph type="sldNum" sz="quarter" idx="12"/>
          </p:nvPr>
        </p:nvSpPr>
        <p:spPr/>
        <p:txBody>
          <a:bodyPr/>
          <a:lstStyle/>
          <a:p>
            <a:fld id="{274C537B-5904-44E5-BA7B-3E524B6E2B4D}" type="slidenum">
              <a:rPr lang="en-GB" smtClean="0"/>
              <a:t>14</a:t>
            </a:fld>
            <a:endParaRPr lang="en-GB"/>
          </a:p>
        </p:txBody>
      </p:sp>
      <p:pic>
        <p:nvPicPr>
          <p:cNvPr id="15" name="Picture 14" descr="A picture containing colorful&#10;&#10;Description automatically generated">
            <a:extLst>
              <a:ext uri="{FF2B5EF4-FFF2-40B4-BE49-F238E27FC236}">
                <a16:creationId xmlns:a16="http://schemas.microsoft.com/office/drawing/2014/main" id="{8EA83E69-485B-4BD9-9617-1D6D8DA9E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898" y="2026602"/>
            <a:ext cx="9324204" cy="4037919"/>
          </a:xfrm>
          <a:prstGeom prst="rect">
            <a:avLst/>
          </a:prstGeom>
        </p:spPr>
      </p:pic>
    </p:spTree>
    <p:extLst>
      <p:ext uri="{BB962C8B-B14F-4D97-AF65-F5344CB8AC3E}">
        <p14:creationId xmlns:p14="http://schemas.microsoft.com/office/powerpoint/2010/main" val="2744138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Adversarial Examples</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lstStyle/>
          <a:p>
            <a:pPr marL="0" indent="0">
              <a:buNone/>
            </a:pPr>
            <a:r>
              <a:rPr lang="en-GB" b="1" dirty="0"/>
              <a:t>Definition</a:t>
            </a:r>
          </a:p>
          <a:p>
            <a:pPr marL="0" indent="0">
              <a:buNone/>
            </a:pPr>
            <a:r>
              <a:rPr lang="en-GB" sz="1800" dirty="0"/>
              <a:t>Adversarial Examples expose model’s “blind spots” and latent properties, and are used to determine its robustness and improve defences against “adversarial attacks”.</a:t>
            </a:r>
          </a:p>
          <a:p>
            <a:pPr marL="0" indent="0">
              <a:buNone/>
            </a:pPr>
            <a:endParaRPr lang="en-GB" sz="1800" b="1" dirty="0"/>
          </a:p>
          <a:p>
            <a:pPr marL="0" indent="0">
              <a:buNone/>
            </a:pPr>
            <a:r>
              <a:rPr lang="en-GB" sz="1800" i="1" dirty="0"/>
              <a:t>Assuming instance x is classiﬁed correctly by classiﬁer f returning a single outcome class, we observe an adversarial example x0 when it is </a:t>
            </a:r>
            <a:r>
              <a:rPr lang="en-GB" sz="1800" i="1" dirty="0" err="1"/>
              <a:t>missclassiﬁed</a:t>
            </a:r>
            <a:r>
              <a:rPr lang="en-GB" sz="1800" i="1" dirty="0"/>
              <a:t> and close to instance x under a particular distance metric D, formally:</a:t>
            </a:r>
          </a:p>
          <a:p>
            <a:pPr marL="0" indent="0">
              <a:buNone/>
            </a:pPr>
            <a:endParaRPr lang="en-GB" b="1" dirty="0"/>
          </a:p>
          <a:p>
            <a:pPr marL="457200" lvl="1" indent="0">
              <a:buNone/>
            </a:pPr>
            <a:endParaRPr lang="en-GB" dirty="0"/>
          </a:p>
          <a:p>
            <a:pPr marL="457200" lvl="1" indent="0">
              <a:buNone/>
            </a:pPr>
            <a:endParaRPr lang="en-GB" dirty="0"/>
          </a:p>
          <a:p>
            <a:pPr marL="0" indent="0">
              <a:buNone/>
            </a:pPr>
            <a:endParaRPr lang="en-GB" dirty="0"/>
          </a:p>
          <a:p>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35A2EAD3-0598-4AB5-996C-E40DB0A8B41E}"/>
              </a:ext>
            </a:extLst>
          </p:cNvPr>
          <p:cNvSpPr>
            <a:spLocks noGrp="1"/>
          </p:cNvSpPr>
          <p:nvPr>
            <p:ph type="sldNum" sz="quarter" idx="12"/>
          </p:nvPr>
        </p:nvSpPr>
        <p:spPr/>
        <p:txBody>
          <a:bodyPr/>
          <a:lstStyle/>
          <a:p>
            <a:fld id="{274C537B-5904-44E5-BA7B-3E524B6E2B4D}" type="slidenum">
              <a:rPr lang="en-GB" smtClean="0"/>
              <a:t>15</a:t>
            </a:fld>
            <a:endParaRPr lang="en-GB"/>
          </a:p>
        </p:txBody>
      </p:sp>
      <p:pic>
        <p:nvPicPr>
          <p:cNvPr id="10" name="Picture 9">
            <a:extLst>
              <a:ext uri="{FF2B5EF4-FFF2-40B4-BE49-F238E27FC236}">
                <a16:creationId xmlns:a16="http://schemas.microsoft.com/office/drawing/2014/main" id="{6A67941D-7A28-4AE5-B501-6AFCF1DEB1FE}"/>
              </a:ext>
            </a:extLst>
          </p:cNvPr>
          <p:cNvPicPr>
            <a:picLocks noChangeAspect="1"/>
          </p:cNvPicPr>
          <p:nvPr/>
        </p:nvPicPr>
        <p:blipFill>
          <a:blip r:embed="rId3"/>
          <a:stretch>
            <a:fillRect/>
          </a:stretch>
        </p:blipFill>
        <p:spPr>
          <a:xfrm>
            <a:off x="2449585" y="4413810"/>
            <a:ext cx="7280097" cy="1942540"/>
          </a:xfrm>
          <a:prstGeom prst="rect">
            <a:avLst/>
          </a:prstGeom>
        </p:spPr>
      </p:pic>
      <p:pic>
        <p:nvPicPr>
          <p:cNvPr id="12" name="Picture 11">
            <a:extLst>
              <a:ext uri="{FF2B5EF4-FFF2-40B4-BE49-F238E27FC236}">
                <a16:creationId xmlns:a16="http://schemas.microsoft.com/office/drawing/2014/main" id="{23DAA5D4-317A-49B4-985E-2E49CE1B8383}"/>
              </a:ext>
            </a:extLst>
          </p:cNvPr>
          <p:cNvPicPr>
            <a:picLocks noChangeAspect="1"/>
          </p:cNvPicPr>
          <p:nvPr/>
        </p:nvPicPr>
        <p:blipFill>
          <a:blip r:embed="rId4"/>
          <a:stretch>
            <a:fillRect/>
          </a:stretch>
        </p:blipFill>
        <p:spPr>
          <a:xfrm>
            <a:off x="4206893" y="3448220"/>
            <a:ext cx="3765480" cy="704334"/>
          </a:xfrm>
          <a:prstGeom prst="rect">
            <a:avLst/>
          </a:prstGeom>
        </p:spPr>
      </p:pic>
    </p:spTree>
    <p:extLst>
      <p:ext uri="{BB962C8B-B14F-4D97-AF65-F5344CB8AC3E}">
        <p14:creationId xmlns:p14="http://schemas.microsoft.com/office/powerpoint/2010/main" val="1758604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Adversarial Examples</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lstStyle/>
          <a:p>
            <a:pPr marL="0" indent="0">
              <a:buNone/>
            </a:pPr>
            <a:r>
              <a:rPr lang="en-GB" b="1" dirty="0"/>
              <a:t>Characteristics</a:t>
            </a:r>
          </a:p>
          <a:p>
            <a:pPr marL="0" indent="0">
              <a:buNone/>
            </a:pPr>
            <a:endParaRPr lang="en-GB" b="1" dirty="0"/>
          </a:p>
          <a:p>
            <a:pPr>
              <a:lnSpc>
                <a:spcPct val="150000"/>
              </a:lnSpc>
            </a:pPr>
            <a:r>
              <a:rPr lang="en-GB" sz="2400" b="1" dirty="0"/>
              <a:t>Transferability </a:t>
            </a:r>
            <a:r>
              <a:rPr lang="en-GB" sz="2400" dirty="0"/>
              <a:t>-</a:t>
            </a:r>
            <a:r>
              <a:rPr lang="en-GB" sz="2400" b="1" dirty="0"/>
              <a:t> </a:t>
            </a:r>
            <a:r>
              <a:rPr lang="en-GB" sz="2400" dirty="0"/>
              <a:t>adversarial attacks on one model will work on another model that has been trained to perform the same task</a:t>
            </a:r>
          </a:p>
          <a:p>
            <a:pPr>
              <a:lnSpc>
                <a:spcPct val="150000"/>
              </a:lnSpc>
            </a:pPr>
            <a:r>
              <a:rPr lang="en-GB" sz="2400" b="1" dirty="0"/>
              <a:t>Regularisation eﬀect </a:t>
            </a:r>
            <a:r>
              <a:rPr lang="en-GB" sz="2400" dirty="0"/>
              <a:t>-</a:t>
            </a:r>
            <a:r>
              <a:rPr lang="en-GB" sz="2400" b="1" dirty="0"/>
              <a:t> </a:t>
            </a:r>
            <a:r>
              <a:rPr lang="en-GB" sz="2400" dirty="0"/>
              <a:t>the model will improve its robustness against adversarial attack if it is trained using adversarial examples</a:t>
            </a:r>
          </a:p>
          <a:p>
            <a:pPr>
              <a:lnSpc>
                <a:spcPct val="150000"/>
              </a:lnSpc>
            </a:pPr>
            <a:r>
              <a:rPr lang="en-GB" sz="2400" b="1" dirty="0"/>
              <a:t>Adversarial instability </a:t>
            </a:r>
            <a:r>
              <a:rPr lang="en-GB" sz="2400" dirty="0"/>
              <a:t>- physical manipulation of adversarial examples, such as rotation, typically invalidates them</a:t>
            </a:r>
          </a:p>
          <a:p>
            <a:pPr marL="457200" lvl="1" indent="0">
              <a:buNone/>
            </a:pPr>
            <a:endParaRPr lang="en-GB" dirty="0"/>
          </a:p>
          <a:p>
            <a:pPr marL="457200" lvl="1" indent="0">
              <a:buNone/>
            </a:pPr>
            <a:endParaRPr lang="en-GB" dirty="0"/>
          </a:p>
          <a:p>
            <a:pPr marL="0" indent="0">
              <a:buNone/>
            </a:pPr>
            <a:endParaRPr lang="en-GB" dirty="0"/>
          </a:p>
          <a:p>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35A2EAD3-0598-4AB5-996C-E40DB0A8B41E}"/>
              </a:ext>
            </a:extLst>
          </p:cNvPr>
          <p:cNvSpPr>
            <a:spLocks noGrp="1"/>
          </p:cNvSpPr>
          <p:nvPr>
            <p:ph type="sldNum" sz="quarter" idx="12"/>
          </p:nvPr>
        </p:nvSpPr>
        <p:spPr/>
        <p:txBody>
          <a:bodyPr/>
          <a:lstStyle/>
          <a:p>
            <a:fld id="{274C537B-5904-44E5-BA7B-3E524B6E2B4D}" type="slidenum">
              <a:rPr lang="en-GB" smtClean="0"/>
              <a:t>16</a:t>
            </a:fld>
            <a:endParaRPr lang="en-GB"/>
          </a:p>
        </p:txBody>
      </p:sp>
    </p:spTree>
    <p:extLst>
      <p:ext uri="{BB962C8B-B14F-4D97-AF65-F5344CB8AC3E}">
        <p14:creationId xmlns:p14="http://schemas.microsoft.com/office/powerpoint/2010/main" val="3911601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Adversarial Examples</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lstStyle/>
          <a:p>
            <a:pPr marL="0" indent="0">
              <a:buNone/>
            </a:pPr>
            <a:r>
              <a:rPr lang="en-GB" b="1" dirty="0"/>
              <a:t>Types of Adversarial Attacks</a:t>
            </a:r>
          </a:p>
          <a:p>
            <a:pPr marL="0" indent="0">
              <a:buNone/>
            </a:pPr>
            <a:endParaRPr lang="en-GB" sz="2400" dirty="0"/>
          </a:p>
          <a:p>
            <a:r>
              <a:rPr lang="en-GB" sz="2400" b="1" dirty="0"/>
              <a:t>Black Box</a:t>
            </a:r>
          </a:p>
          <a:p>
            <a:pPr marL="457200" lvl="1" indent="0">
              <a:buNone/>
            </a:pPr>
            <a:r>
              <a:rPr lang="en-GB" sz="2000" dirty="0"/>
              <a:t>Access only to Miracle Response               </a:t>
            </a:r>
            <a:r>
              <a:rPr lang="en-GB" dirty="0"/>
              <a:t>→</a:t>
            </a:r>
          </a:p>
          <a:p>
            <a:pPr marL="457200" lvl="1" indent="0">
              <a:buNone/>
            </a:pPr>
            <a:endParaRPr lang="en-GB" dirty="0"/>
          </a:p>
          <a:p>
            <a:r>
              <a:rPr lang="en-GB" sz="2400" b="1" dirty="0"/>
              <a:t>White Box</a:t>
            </a:r>
          </a:p>
          <a:p>
            <a:pPr marL="457200" lvl="1" indent="0">
              <a:buNone/>
            </a:pPr>
            <a:r>
              <a:rPr lang="en-GB" sz="2000" dirty="0"/>
              <a:t>Full Access to Model Structure                   →</a:t>
            </a:r>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pPr marL="0" indent="0">
              <a:buNone/>
            </a:pPr>
            <a:endParaRPr lang="en-GB" dirty="0"/>
          </a:p>
          <a:p>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35A2EAD3-0598-4AB5-996C-E40DB0A8B41E}"/>
              </a:ext>
            </a:extLst>
          </p:cNvPr>
          <p:cNvSpPr>
            <a:spLocks noGrp="1"/>
          </p:cNvSpPr>
          <p:nvPr>
            <p:ph type="sldNum" sz="quarter" idx="12"/>
          </p:nvPr>
        </p:nvSpPr>
        <p:spPr/>
        <p:txBody>
          <a:bodyPr/>
          <a:lstStyle/>
          <a:p>
            <a:fld id="{274C537B-5904-44E5-BA7B-3E524B6E2B4D}" type="slidenum">
              <a:rPr lang="en-GB" smtClean="0"/>
              <a:t>17</a:t>
            </a:fld>
            <a:endParaRPr lang="en-GB"/>
          </a:p>
        </p:txBody>
      </p:sp>
      <p:graphicFrame>
        <p:nvGraphicFramePr>
          <p:cNvPr id="7" name="Table 6">
            <a:extLst>
              <a:ext uri="{FF2B5EF4-FFF2-40B4-BE49-F238E27FC236}">
                <a16:creationId xmlns:a16="http://schemas.microsoft.com/office/drawing/2014/main" id="{0BD44AE1-9B8D-4BFC-A1DF-3CD919B0C666}"/>
              </a:ext>
            </a:extLst>
          </p:cNvPr>
          <p:cNvGraphicFramePr>
            <a:graphicFrameLocks noGrp="1"/>
          </p:cNvGraphicFramePr>
          <p:nvPr>
            <p:extLst>
              <p:ext uri="{D42A27DB-BD31-4B8C-83A1-F6EECF244321}">
                <p14:modId xmlns:p14="http://schemas.microsoft.com/office/powerpoint/2010/main" val="2865613240"/>
              </p:ext>
            </p:extLst>
          </p:nvPr>
        </p:nvGraphicFramePr>
        <p:xfrm>
          <a:off x="6637105" y="2522815"/>
          <a:ext cx="3481796" cy="354330"/>
        </p:xfrm>
        <a:graphic>
          <a:graphicData uri="http://schemas.openxmlformats.org/drawingml/2006/table">
            <a:tbl>
              <a:tblPr>
                <a:tableStyleId>{9D7B26C5-4107-4FEC-AEDC-1716B250A1EF}</a:tableStyleId>
              </a:tblPr>
              <a:tblGrid>
                <a:gridCol w="870449">
                  <a:extLst>
                    <a:ext uri="{9D8B030D-6E8A-4147-A177-3AD203B41FA5}">
                      <a16:colId xmlns:a16="http://schemas.microsoft.com/office/drawing/2014/main" val="1135806680"/>
                    </a:ext>
                  </a:extLst>
                </a:gridCol>
                <a:gridCol w="870449">
                  <a:extLst>
                    <a:ext uri="{9D8B030D-6E8A-4147-A177-3AD203B41FA5}">
                      <a16:colId xmlns:a16="http://schemas.microsoft.com/office/drawing/2014/main" val="3127252823"/>
                    </a:ext>
                  </a:extLst>
                </a:gridCol>
                <a:gridCol w="870449">
                  <a:extLst>
                    <a:ext uri="{9D8B030D-6E8A-4147-A177-3AD203B41FA5}">
                      <a16:colId xmlns:a16="http://schemas.microsoft.com/office/drawing/2014/main" val="1816641552"/>
                    </a:ext>
                  </a:extLst>
                </a:gridCol>
                <a:gridCol w="870449">
                  <a:extLst>
                    <a:ext uri="{9D8B030D-6E8A-4147-A177-3AD203B41FA5}">
                      <a16:colId xmlns:a16="http://schemas.microsoft.com/office/drawing/2014/main" val="1045308566"/>
                    </a:ext>
                  </a:extLst>
                </a:gridCol>
              </a:tblGrid>
              <a:tr h="133227">
                <a:tc>
                  <a:txBody>
                    <a:bodyPr/>
                    <a:lstStyle/>
                    <a:p>
                      <a:pPr algn="ctr" fontAlgn="b"/>
                      <a:r>
                        <a:rPr lang="en-GB" sz="1100" b="1" u="none" strike="noStrike" dirty="0">
                          <a:effectLst/>
                        </a:rPr>
                        <a:t> NEUTROPHIL </a:t>
                      </a:r>
                      <a:endParaRPr lang="en-GB"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b="1" u="none" strike="noStrike" dirty="0">
                          <a:effectLst/>
                        </a:rPr>
                        <a:t> EOSINOPHIL </a:t>
                      </a:r>
                      <a:endParaRPr lang="en-GB"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b="1" u="none" strike="noStrike" dirty="0">
                          <a:effectLst/>
                        </a:rPr>
                        <a:t> MONOCYTE </a:t>
                      </a:r>
                      <a:endParaRPr lang="en-GB"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b="1" u="none" strike="noStrike" dirty="0">
                          <a:effectLst/>
                        </a:rPr>
                        <a:t> LYMPHOCYTE </a:t>
                      </a:r>
                      <a:endParaRPr lang="en-GB"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1633000"/>
                  </a:ext>
                </a:extLst>
              </a:tr>
              <a:tr h="133227">
                <a:tc>
                  <a:txBody>
                    <a:bodyPr/>
                    <a:lstStyle/>
                    <a:p>
                      <a:pPr algn="ctr" fontAlgn="b"/>
                      <a:r>
                        <a:rPr lang="en-GB" sz="1100" u="none" strike="noStrike" dirty="0">
                          <a:effectLst/>
                        </a:rPr>
                        <a:t>0.00000</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a:effectLst/>
                        </a:rPr>
                        <a:t>0.00683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0.00000</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0.99317</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0795570"/>
                  </a:ext>
                </a:extLst>
              </a:tr>
            </a:tbl>
          </a:graphicData>
        </a:graphic>
      </p:graphicFrame>
      <p:pic>
        <p:nvPicPr>
          <p:cNvPr id="9" name="Picture 8" descr="A close up of a map&#10;&#10;Description automatically generated">
            <a:extLst>
              <a:ext uri="{FF2B5EF4-FFF2-40B4-BE49-F238E27FC236}">
                <a16:creationId xmlns:a16="http://schemas.microsoft.com/office/drawing/2014/main" id="{05925D1E-FA46-431C-9C72-151766457B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9830"/>
          <a:stretch/>
        </p:blipFill>
        <p:spPr>
          <a:xfrm>
            <a:off x="6590871" y="3283410"/>
            <a:ext cx="2319962" cy="1243644"/>
          </a:xfrm>
          <a:prstGeom prst="rect">
            <a:avLst/>
          </a:prstGeom>
        </p:spPr>
      </p:pic>
      <p:pic>
        <p:nvPicPr>
          <p:cNvPr id="10" name="Picture 9">
            <a:extLst>
              <a:ext uri="{FF2B5EF4-FFF2-40B4-BE49-F238E27FC236}">
                <a16:creationId xmlns:a16="http://schemas.microsoft.com/office/drawing/2014/main" id="{120C3CB3-32AD-4C18-9A90-79D44AFF49AD}"/>
              </a:ext>
            </a:extLst>
          </p:cNvPr>
          <p:cNvPicPr>
            <a:picLocks noChangeAspect="1"/>
          </p:cNvPicPr>
          <p:nvPr/>
        </p:nvPicPr>
        <p:blipFill>
          <a:blip r:embed="rId5"/>
          <a:stretch>
            <a:fillRect/>
          </a:stretch>
        </p:blipFill>
        <p:spPr>
          <a:xfrm>
            <a:off x="964650" y="4761285"/>
            <a:ext cx="5124984" cy="1620950"/>
          </a:xfrm>
          <a:prstGeom prst="rect">
            <a:avLst/>
          </a:prstGeom>
        </p:spPr>
      </p:pic>
      <p:pic>
        <p:nvPicPr>
          <p:cNvPr id="12" name="Picture 11" descr="A picture containing animal&#10;&#10;Description automatically generated">
            <a:extLst>
              <a:ext uri="{FF2B5EF4-FFF2-40B4-BE49-F238E27FC236}">
                <a16:creationId xmlns:a16="http://schemas.microsoft.com/office/drawing/2014/main" id="{9750C61B-1D6B-432D-80DE-1D5422F82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752" y="4813302"/>
            <a:ext cx="3522448" cy="1620950"/>
          </a:xfrm>
          <a:prstGeom prst="rect">
            <a:avLst/>
          </a:prstGeom>
        </p:spPr>
      </p:pic>
      <p:sp>
        <p:nvSpPr>
          <p:cNvPr id="13" name="Rectangle 12">
            <a:extLst>
              <a:ext uri="{FF2B5EF4-FFF2-40B4-BE49-F238E27FC236}">
                <a16:creationId xmlns:a16="http://schemas.microsoft.com/office/drawing/2014/main" id="{09BC8C26-E50E-4BE6-A313-4C69B83181F7}"/>
              </a:ext>
            </a:extLst>
          </p:cNvPr>
          <p:cNvSpPr/>
          <p:nvPr/>
        </p:nvSpPr>
        <p:spPr>
          <a:xfrm>
            <a:off x="1043995" y="6492874"/>
            <a:ext cx="2315057" cy="230832"/>
          </a:xfrm>
          <a:prstGeom prst="rect">
            <a:avLst/>
          </a:prstGeom>
        </p:spPr>
        <p:txBody>
          <a:bodyPr wrap="none">
            <a:spAutoFit/>
          </a:bodyPr>
          <a:lstStyle/>
          <a:p>
            <a:r>
              <a:rPr lang="en-GB" sz="900" dirty="0">
                <a:solidFill>
                  <a:schemeClr val="bg1">
                    <a:lumMod val="75000"/>
                  </a:schemeClr>
                </a:solidFill>
              </a:rPr>
              <a:t>Source: https://arxiv.org/pdf/1810.11580.pdf</a:t>
            </a:r>
          </a:p>
        </p:txBody>
      </p:sp>
    </p:spTree>
    <p:extLst>
      <p:ext uri="{BB962C8B-B14F-4D97-AF65-F5344CB8AC3E}">
        <p14:creationId xmlns:p14="http://schemas.microsoft.com/office/powerpoint/2010/main" val="1507396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Adversarial Examples</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normAutofit fontScale="85000" lnSpcReduction="20000"/>
          </a:bodyPr>
          <a:lstStyle/>
          <a:p>
            <a:pPr marL="0" indent="0">
              <a:buNone/>
            </a:pPr>
            <a:r>
              <a:rPr lang="en-GB" sz="3300" b="1" dirty="0"/>
              <a:t>Objectives</a:t>
            </a:r>
          </a:p>
          <a:p>
            <a:pPr marL="0" indent="0">
              <a:buNone/>
            </a:pPr>
            <a:endParaRPr lang="en-GB" sz="2400" dirty="0"/>
          </a:p>
          <a:p>
            <a:r>
              <a:rPr lang="en-GB" sz="2400" b="1" dirty="0"/>
              <a:t>Targeted Attack</a:t>
            </a:r>
          </a:p>
          <a:p>
            <a:pPr marL="457200" lvl="1" indent="0">
              <a:buNone/>
            </a:pPr>
            <a:r>
              <a:rPr lang="en-GB" sz="2000" dirty="0">
                <a:solidFill>
                  <a:schemeClr val="tx1">
                    <a:lumMod val="85000"/>
                    <a:lumOff val="15000"/>
                  </a:schemeClr>
                </a:solidFill>
              </a:rPr>
              <a:t>Misclassify instance as a particular class,</a:t>
            </a:r>
          </a:p>
          <a:p>
            <a:pPr marL="457200" lvl="1" indent="0">
              <a:buNone/>
            </a:pPr>
            <a:r>
              <a:rPr lang="en-GB" sz="2000" dirty="0">
                <a:solidFill>
                  <a:schemeClr val="tx1">
                    <a:lumMod val="85000"/>
                    <a:lumOff val="15000"/>
                  </a:schemeClr>
                </a:solidFill>
              </a:rPr>
              <a:t>i.e. a particular instance classified as a stop sign</a:t>
            </a:r>
            <a:endParaRPr lang="en-GB" dirty="0">
              <a:solidFill>
                <a:schemeClr val="tx1">
                  <a:lumMod val="85000"/>
                  <a:lumOff val="15000"/>
                </a:schemeClr>
              </a:solidFill>
            </a:endParaRPr>
          </a:p>
          <a:p>
            <a:pPr marL="457200" lvl="1" indent="0">
              <a:buNone/>
            </a:pPr>
            <a:endParaRPr lang="en-GB" dirty="0"/>
          </a:p>
          <a:p>
            <a:r>
              <a:rPr lang="en-GB" sz="2400" b="1" dirty="0"/>
              <a:t>Non-Targeted Attacks</a:t>
            </a:r>
          </a:p>
          <a:p>
            <a:pPr marL="457200" lvl="1" indent="0">
              <a:buNone/>
            </a:pPr>
            <a:r>
              <a:rPr lang="en-GB" sz="2000" dirty="0"/>
              <a:t>Misclassify instance as any other class,</a:t>
            </a:r>
          </a:p>
          <a:p>
            <a:pPr marL="457200" lvl="1" indent="0">
              <a:buNone/>
            </a:pPr>
            <a:r>
              <a:rPr lang="en-GB" sz="2000" dirty="0"/>
              <a:t>i.e. stop sign classified as anything but a stop sign</a:t>
            </a:r>
            <a:endParaRPr lang="en-GB" dirty="0"/>
          </a:p>
          <a:p>
            <a:pPr marL="457200" lvl="1" indent="0">
              <a:buNone/>
            </a:pPr>
            <a:endParaRPr lang="en-GB" dirty="0"/>
          </a:p>
          <a:p>
            <a:r>
              <a:rPr lang="en-GB" sz="2400" b="1" dirty="0"/>
              <a:t>Confidence Reduction</a:t>
            </a:r>
          </a:p>
          <a:p>
            <a:pPr marL="457200" lvl="1" indent="0">
              <a:buNone/>
            </a:pPr>
            <a:r>
              <a:rPr lang="en-GB" sz="2000" dirty="0"/>
              <a:t>Reduce the classification confidence,</a:t>
            </a:r>
          </a:p>
          <a:p>
            <a:pPr marL="457200" lvl="1" indent="0">
              <a:buNone/>
            </a:pPr>
            <a:r>
              <a:rPr lang="en-GB" sz="2000" dirty="0"/>
              <a:t>i.e. stop sign classification reduction from 0.99</a:t>
            </a:r>
            <a:endParaRPr lang="en-GB" dirty="0"/>
          </a:p>
          <a:p>
            <a:pPr marL="457200" lvl="1" indent="0">
              <a:buNone/>
            </a:pPr>
            <a:endParaRPr lang="en-GB" dirty="0"/>
          </a:p>
          <a:p>
            <a:r>
              <a:rPr lang="en-GB" sz="2400" b="1" dirty="0"/>
              <a:t>Source/Target Misclassification</a:t>
            </a:r>
          </a:p>
          <a:p>
            <a:pPr marL="457200" lvl="1" indent="0">
              <a:buNone/>
            </a:pPr>
            <a:r>
              <a:rPr lang="en-GB" sz="2000" dirty="0"/>
              <a:t>Re-map the classification from particular target output to another output,</a:t>
            </a:r>
          </a:p>
          <a:p>
            <a:pPr marL="457200" lvl="1" indent="0">
              <a:buNone/>
            </a:pPr>
            <a:r>
              <a:rPr lang="en-GB" sz="2000" dirty="0"/>
              <a:t>i.e. stop signs classified as give way signs</a:t>
            </a:r>
            <a:endParaRPr lang="en-GB" dirty="0"/>
          </a:p>
          <a:p>
            <a:pPr marL="457200" lvl="1" indent="0">
              <a:buNone/>
            </a:pPr>
            <a:endParaRPr lang="en-GB" dirty="0"/>
          </a:p>
          <a:p>
            <a:pPr marL="457200" lvl="1" indent="0">
              <a:buNone/>
            </a:pPr>
            <a:endParaRPr lang="en-GB" dirty="0"/>
          </a:p>
          <a:p>
            <a:pPr marL="0" indent="0">
              <a:buNone/>
            </a:pPr>
            <a:endParaRPr lang="en-GB" dirty="0"/>
          </a:p>
          <a:p>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35A2EAD3-0598-4AB5-996C-E40DB0A8B41E}"/>
              </a:ext>
            </a:extLst>
          </p:cNvPr>
          <p:cNvSpPr>
            <a:spLocks noGrp="1"/>
          </p:cNvSpPr>
          <p:nvPr>
            <p:ph type="sldNum" sz="quarter" idx="12"/>
          </p:nvPr>
        </p:nvSpPr>
        <p:spPr/>
        <p:txBody>
          <a:bodyPr/>
          <a:lstStyle/>
          <a:p>
            <a:fld id="{274C537B-5904-44E5-BA7B-3E524B6E2B4D}" type="slidenum">
              <a:rPr lang="en-GB" smtClean="0"/>
              <a:t>18</a:t>
            </a:fld>
            <a:endParaRPr lang="en-GB"/>
          </a:p>
        </p:txBody>
      </p:sp>
    </p:spTree>
    <p:extLst>
      <p:ext uri="{BB962C8B-B14F-4D97-AF65-F5344CB8AC3E}">
        <p14:creationId xmlns:p14="http://schemas.microsoft.com/office/powerpoint/2010/main" val="2798917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Adversarial Examples</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7586609" cy="5227344"/>
          </a:xfrm>
        </p:spPr>
        <p:txBody>
          <a:bodyPr>
            <a:normAutofit/>
          </a:bodyPr>
          <a:lstStyle/>
          <a:p>
            <a:pPr marL="0" indent="0">
              <a:buNone/>
            </a:pPr>
            <a:r>
              <a:rPr lang="en-GB" b="1" dirty="0"/>
              <a:t>Robustness</a:t>
            </a:r>
            <a:endParaRPr lang="en-GB" sz="1800" b="1" dirty="0"/>
          </a:p>
          <a:p>
            <a:pPr marL="0" indent="0">
              <a:buNone/>
            </a:pPr>
            <a:r>
              <a:rPr lang="en-GB" dirty="0"/>
              <a:t>Typically reported as a measure of accuracy under an adversarial attack scenario.</a:t>
            </a:r>
          </a:p>
          <a:p>
            <a:endParaRPr lang="en-GB" dirty="0"/>
          </a:p>
          <a:p>
            <a:pPr marL="0" indent="0">
              <a:buNone/>
            </a:pPr>
            <a:r>
              <a:rPr lang="en-GB" b="1" dirty="0"/>
              <a:t>Adversarial Defences</a:t>
            </a:r>
            <a:endParaRPr lang="en-GB" sz="3300" b="1" dirty="0"/>
          </a:p>
          <a:p>
            <a:r>
              <a:rPr lang="en-GB" dirty="0"/>
              <a:t>Adversarial Detection</a:t>
            </a:r>
          </a:p>
          <a:p>
            <a:r>
              <a:rPr lang="en-GB" dirty="0"/>
              <a:t>Increasing the size of Training Data</a:t>
            </a:r>
          </a:p>
          <a:p>
            <a:pPr lvl="1"/>
            <a:r>
              <a:rPr lang="en-GB" dirty="0"/>
              <a:t>Image Augmentation</a:t>
            </a:r>
          </a:p>
          <a:p>
            <a:pPr lvl="1"/>
            <a:r>
              <a:rPr lang="en-GB" dirty="0"/>
              <a:t>Stochastic Transformation</a:t>
            </a:r>
          </a:p>
          <a:p>
            <a:pPr lvl="1"/>
            <a:r>
              <a:rPr lang="en-GB" dirty="0"/>
              <a:t>Generation of Adversarial Examples</a:t>
            </a:r>
          </a:p>
          <a:p>
            <a:pPr marL="0" indent="0">
              <a:buNone/>
            </a:pPr>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35A2EAD3-0598-4AB5-996C-E40DB0A8B41E}"/>
              </a:ext>
            </a:extLst>
          </p:cNvPr>
          <p:cNvSpPr>
            <a:spLocks noGrp="1"/>
          </p:cNvSpPr>
          <p:nvPr>
            <p:ph type="sldNum" sz="quarter" idx="12"/>
          </p:nvPr>
        </p:nvSpPr>
        <p:spPr/>
        <p:txBody>
          <a:bodyPr/>
          <a:lstStyle/>
          <a:p>
            <a:fld id="{274C537B-5904-44E5-BA7B-3E524B6E2B4D}" type="slidenum">
              <a:rPr lang="en-GB" smtClean="0"/>
              <a:t>19</a:t>
            </a:fld>
            <a:endParaRPr lang="en-GB"/>
          </a:p>
        </p:txBody>
      </p:sp>
    </p:spTree>
    <p:extLst>
      <p:ext uri="{BB962C8B-B14F-4D97-AF65-F5344CB8AC3E}">
        <p14:creationId xmlns:p14="http://schemas.microsoft.com/office/powerpoint/2010/main" val="99890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Structure</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280164"/>
            <a:ext cx="10515600" cy="4896799"/>
          </a:xfrm>
        </p:spPr>
        <p:txBody>
          <a:bodyPr>
            <a:normAutofit/>
          </a:bodyPr>
          <a:lstStyle/>
          <a:p>
            <a:pPr marL="514350" indent="-514350">
              <a:buFont typeface="+mj-lt"/>
              <a:buAutoNum type="arabicPeriod"/>
            </a:pPr>
            <a:r>
              <a:rPr lang="en-GB" dirty="0"/>
              <a:t>Introduction</a:t>
            </a:r>
          </a:p>
          <a:p>
            <a:pPr marL="514350" indent="-514350">
              <a:buFont typeface="+mj-lt"/>
              <a:buAutoNum type="arabicPeriod"/>
            </a:pPr>
            <a:r>
              <a:rPr lang="en-GB" dirty="0"/>
              <a:t>Medical Imaging</a:t>
            </a:r>
          </a:p>
          <a:p>
            <a:pPr marL="514350" indent="-514350">
              <a:buFont typeface="+mj-lt"/>
              <a:buAutoNum type="arabicPeriod"/>
            </a:pPr>
            <a:r>
              <a:rPr lang="en-GB" dirty="0"/>
              <a:t>Adversarial Examples</a:t>
            </a:r>
          </a:p>
          <a:p>
            <a:pPr marL="514350" indent="-514350">
              <a:buFont typeface="+mj-lt"/>
              <a:buAutoNum type="arabicPeriod"/>
            </a:pPr>
            <a:r>
              <a:rPr lang="en-GB" dirty="0"/>
              <a:t>Explainability</a:t>
            </a:r>
          </a:p>
          <a:p>
            <a:pPr marL="514350" indent="-514350">
              <a:buFont typeface="+mj-lt"/>
              <a:buAutoNum type="arabicPeriod"/>
            </a:pPr>
            <a:r>
              <a:rPr lang="en-GB" dirty="0"/>
              <a:t>Adversarial Examples and Explainability</a:t>
            </a:r>
          </a:p>
          <a:p>
            <a:pPr marL="514350" indent="-514350">
              <a:buFont typeface="+mj-lt"/>
              <a:buAutoNum type="arabicPeriod"/>
            </a:pPr>
            <a:r>
              <a:rPr lang="en-GB" dirty="0"/>
              <a:t>Demo</a:t>
            </a:r>
          </a:p>
          <a:p>
            <a:pPr marL="514350" indent="-514350">
              <a:buFont typeface="+mj-lt"/>
              <a:buAutoNum type="arabicPeriod"/>
            </a:pPr>
            <a:r>
              <a:rPr lang="en-GB" dirty="0"/>
              <a:t>Review</a:t>
            </a:r>
          </a:p>
          <a:p>
            <a:pPr marL="514350" indent="-514350">
              <a:buFont typeface="+mj-lt"/>
              <a:buAutoNum type="arabicPeriod"/>
            </a:pPr>
            <a:r>
              <a:rPr lang="en-GB" dirty="0"/>
              <a:t>Further Research</a:t>
            </a:r>
          </a:p>
          <a:p>
            <a:pPr marL="514350" indent="-514350">
              <a:buFont typeface="+mj-lt"/>
              <a:buAutoNum type="arabicPeriod"/>
            </a:pPr>
            <a:r>
              <a:rPr lang="en-GB" dirty="0"/>
              <a:t>Questions</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17" name="Slide Number Placeholder 16">
            <a:extLst>
              <a:ext uri="{FF2B5EF4-FFF2-40B4-BE49-F238E27FC236}">
                <a16:creationId xmlns:a16="http://schemas.microsoft.com/office/drawing/2014/main" id="{72BD546B-1E06-4006-BA5A-D852847070F0}"/>
              </a:ext>
            </a:extLst>
          </p:cNvPr>
          <p:cNvSpPr>
            <a:spLocks noGrp="1"/>
          </p:cNvSpPr>
          <p:nvPr>
            <p:ph type="sldNum" sz="quarter" idx="12"/>
          </p:nvPr>
        </p:nvSpPr>
        <p:spPr/>
        <p:txBody>
          <a:bodyPr/>
          <a:lstStyle/>
          <a:p>
            <a:fld id="{274C537B-5904-44E5-BA7B-3E524B6E2B4D}" type="slidenum">
              <a:rPr lang="en-GB" smtClean="0"/>
              <a:t>2</a:t>
            </a:fld>
            <a:endParaRPr lang="en-GB"/>
          </a:p>
        </p:txBody>
      </p:sp>
    </p:spTree>
    <p:extLst>
      <p:ext uri="{BB962C8B-B14F-4D97-AF65-F5344CB8AC3E}">
        <p14:creationId xmlns:p14="http://schemas.microsoft.com/office/powerpoint/2010/main" val="4037421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Adversarial Examples and Explainability</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4011257" y="1674878"/>
            <a:ext cx="4156753" cy="662677"/>
          </a:xfrm>
        </p:spPr>
        <p:txBody>
          <a:bodyPr>
            <a:normAutofit/>
          </a:bodyPr>
          <a:lstStyle/>
          <a:p>
            <a:pPr marL="0" indent="0" algn="ctr">
              <a:buNone/>
            </a:pPr>
            <a:r>
              <a:rPr lang="en-GB" sz="3600" b="1" dirty="0"/>
              <a:t>HIDDEN PROPERTIES</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6">
            <a:extLst>
              <a:ext uri="{FF2B5EF4-FFF2-40B4-BE49-F238E27FC236}">
                <a16:creationId xmlns:a16="http://schemas.microsoft.com/office/drawing/2014/main" id="{DE17EBA4-CDCB-4369-AEBD-C30B29BBA43C}"/>
              </a:ext>
            </a:extLst>
          </p:cNvPr>
          <p:cNvSpPr>
            <a:spLocks noGrp="1"/>
          </p:cNvSpPr>
          <p:nvPr>
            <p:ph type="sldNum" sz="quarter" idx="12"/>
          </p:nvPr>
        </p:nvSpPr>
        <p:spPr/>
        <p:txBody>
          <a:bodyPr/>
          <a:lstStyle/>
          <a:p>
            <a:fld id="{274C537B-5904-44E5-BA7B-3E524B6E2B4D}" type="slidenum">
              <a:rPr lang="en-GB" smtClean="0"/>
              <a:t>20</a:t>
            </a:fld>
            <a:endParaRPr lang="en-GB"/>
          </a:p>
        </p:txBody>
      </p:sp>
      <p:pic>
        <p:nvPicPr>
          <p:cNvPr id="11" name="Picture 10">
            <a:extLst>
              <a:ext uri="{FF2B5EF4-FFF2-40B4-BE49-F238E27FC236}">
                <a16:creationId xmlns:a16="http://schemas.microsoft.com/office/drawing/2014/main" id="{917A30F1-7B30-4C8B-A8D2-69B911F31A4C}"/>
              </a:ext>
            </a:extLst>
          </p:cNvPr>
          <p:cNvPicPr>
            <a:picLocks noChangeAspect="1"/>
          </p:cNvPicPr>
          <p:nvPr/>
        </p:nvPicPr>
        <p:blipFill>
          <a:blip r:embed="rId3"/>
          <a:stretch>
            <a:fillRect/>
          </a:stretch>
        </p:blipFill>
        <p:spPr>
          <a:xfrm>
            <a:off x="1151398" y="2955562"/>
            <a:ext cx="10123256" cy="1964598"/>
          </a:xfrm>
          <a:prstGeom prst="rect">
            <a:avLst/>
          </a:prstGeom>
        </p:spPr>
      </p:pic>
    </p:spTree>
    <p:extLst>
      <p:ext uri="{BB962C8B-B14F-4D97-AF65-F5344CB8AC3E}">
        <p14:creationId xmlns:p14="http://schemas.microsoft.com/office/powerpoint/2010/main" val="1419405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Adversarial Examples and Explainability</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4011257" y="1674878"/>
            <a:ext cx="4156753" cy="662677"/>
          </a:xfrm>
        </p:spPr>
        <p:txBody>
          <a:bodyPr>
            <a:normAutofit/>
          </a:bodyPr>
          <a:lstStyle/>
          <a:p>
            <a:pPr marL="0" indent="0" algn="ctr">
              <a:buNone/>
            </a:pPr>
            <a:r>
              <a:rPr lang="en-GB" sz="3600" b="1" dirty="0"/>
              <a:t>HIDDEN PROPERTIES</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6">
            <a:extLst>
              <a:ext uri="{FF2B5EF4-FFF2-40B4-BE49-F238E27FC236}">
                <a16:creationId xmlns:a16="http://schemas.microsoft.com/office/drawing/2014/main" id="{DE17EBA4-CDCB-4369-AEBD-C30B29BBA43C}"/>
              </a:ext>
            </a:extLst>
          </p:cNvPr>
          <p:cNvSpPr>
            <a:spLocks noGrp="1"/>
          </p:cNvSpPr>
          <p:nvPr>
            <p:ph type="sldNum" sz="quarter" idx="12"/>
          </p:nvPr>
        </p:nvSpPr>
        <p:spPr/>
        <p:txBody>
          <a:bodyPr/>
          <a:lstStyle/>
          <a:p>
            <a:fld id="{274C537B-5904-44E5-BA7B-3E524B6E2B4D}" type="slidenum">
              <a:rPr lang="en-GB" smtClean="0"/>
              <a:t>21</a:t>
            </a:fld>
            <a:endParaRPr lang="en-GB"/>
          </a:p>
        </p:txBody>
      </p:sp>
      <p:pic>
        <p:nvPicPr>
          <p:cNvPr id="11266" name="Picture 2">
            <a:extLst>
              <a:ext uri="{FF2B5EF4-FFF2-40B4-BE49-F238E27FC236}">
                <a16:creationId xmlns:a16="http://schemas.microsoft.com/office/drawing/2014/main" id="{A41151A8-EC88-4502-8E4D-20D02BF0C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952" y="2814125"/>
            <a:ext cx="2173840" cy="165183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ADE19925-D48D-46DF-8070-2EA5E37C57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23" t="8137" r="6256" b="2918"/>
          <a:stretch/>
        </p:blipFill>
        <p:spPr bwMode="auto">
          <a:xfrm>
            <a:off x="8610600" y="2840415"/>
            <a:ext cx="2131032" cy="15992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937C0CB0-778A-4013-9915-50E13ABA0E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9458"/>
          <a:stretch/>
        </p:blipFill>
        <p:spPr bwMode="auto">
          <a:xfrm>
            <a:off x="4679933" y="2471119"/>
            <a:ext cx="2801526" cy="2419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5E41F51-53BB-430E-BB73-565B1E578DD3}"/>
              </a:ext>
            </a:extLst>
          </p:cNvPr>
          <p:cNvSpPr/>
          <p:nvPr/>
        </p:nvSpPr>
        <p:spPr>
          <a:xfrm>
            <a:off x="8426392" y="1700747"/>
            <a:ext cx="2499448" cy="523220"/>
          </a:xfrm>
          <a:prstGeom prst="rect">
            <a:avLst/>
          </a:prstGeom>
        </p:spPr>
        <p:txBody>
          <a:bodyPr wrap="square">
            <a:spAutoFit/>
          </a:bodyPr>
          <a:lstStyle/>
          <a:p>
            <a:r>
              <a:rPr lang="en-GB" sz="2800" b="1" dirty="0"/>
              <a:t>→    </a:t>
            </a:r>
            <a:r>
              <a:rPr lang="en-GB" sz="2800" dirty="0"/>
              <a:t>EXPLAIN</a:t>
            </a:r>
          </a:p>
        </p:txBody>
      </p:sp>
      <p:sp>
        <p:nvSpPr>
          <p:cNvPr id="12" name="TextBox 11">
            <a:extLst>
              <a:ext uri="{FF2B5EF4-FFF2-40B4-BE49-F238E27FC236}">
                <a16:creationId xmlns:a16="http://schemas.microsoft.com/office/drawing/2014/main" id="{5BD845C7-E315-4F7E-8DC6-978F6BC0BD2F}"/>
              </a:ext>
            </a:extLst>
          </p:cNvPr>
          <p:cNvSpPr txBox="1"/>
          <p:nvPr/>
        </p:nvSpPr>
        <p:spPr>
          <a:xfrm>
            <a:off x="1451465" y="1706258"/>
            <a:ext cx="2301410" cy="523220"/>
          </a:xfrm>
          <a:prstGeom prst="rect">
            <a:avLst/>
          </a:prstGeom>
          <a:noFill/>
        </p:spPr>
        <p:txBody>
          <a:bodyPr wrap="square" rtlCol="0">
            <a:spAutoFit/>
          </a:bodyPr>
          <a:lstStyle/>
          <a:p>
            <a:pPr algn="r"/>
            <a:r>
              <a:rPr lang="en-GB" sz="2800" dirty="0"/>
              <a:t>EXPLOIT       </a:t>
            </a:r>
            <a:r>
              <a:rPr lang="en-GB" sz="2800" b="1" dirty="0"/>
              <a:t>←</a:t>
            </a:r>
            <a:r>
              <a:rPr lang="en-GB" sz="2800" dirty="0"/>
              <a:t> </a:t>
            </a:r>
          </a:p>
        </p:txBody>
      </p:sp>
    </p:spTree>
    <p:extLst>
      <p:ext uri="{BB962C8B-B14F-4D97-AF65-F5344CB8AC3E}">
        <p14:creationId xmlns:p14="http://schemas.microsoft.com/office/powerpoint/2010/main" val="58678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Adversarial Examples and Explainability</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6">
            <a:extLst>
              <a:ext uri="{FF2B5EF4-FFF2-40B4-BE49-F238E27FC236}">
                <a16:creationId xmlns:a16="http://schemas.microsoft.com/office/drawing/2014/main" id="{DE17EBA4-CDCB-4369-AEBD-C30B29BBA43C}"/>
              </a:ext>
            </a:extLst>
          </p:cNvPr>
          <p:cNvSpPr>
            <a:spLocks noGrp="1"/>
          </p:cNvSpPr>
          <p:nvPr>
            <p:ph type="sldNum" sz="quarter" idx="12"/>
          </p:nvPr>
        </p:nvSpPr>
        <p:spPr/>
        <p:txBody>
          <a:bodyPr/>
          <a:lstStyle/>
          <a:p>
            <a:fld id="{274C537B-5904-44E5-BA7B-3E524B6E2B4D}" type="slidenum">
              <a:rPr lang="en-GB" smtClean="0"/>
              <a:t>22</a:t>
            </a:fld>
            <a:endParaRPr lang="en-GB"/>
          </a:p>
        </p:txBody>
      </p:sp>
      <p:sp>
        <p:nvSpPr>
          <p:cNvPr id="18" name="Content Placeholder 2">
            <a:extLst>
              <a:ext uri="{FF2B5EF4-FFF2-40B4-BE49-F238E27FC236}">
                <a16:creationId xmlns:a16="http://schemas.microsoft.com/office/drawing/2014/main" id="{202313A3-6C60-4F98-BCB0-F599AD77194F}"/>
              </a:ext>
            </a:extLst>
          </p:cNvPr>
          <p:cNvSpPr>
            <a:spLocks noGrp="1"/>
          </p:cNvSpPr>
          <p:nvPr>
            <p:ph idx="1"/>
          </p:nvPr>
        </p:nvSpPr>
        <p:spPr>
          <a:xfrm>
            <a:off x="838200" y="1063376"/>
            <a:ext cx="10515600" cy="5491532"/>
          </a:xfrm>
        </p:spPr>
        <p:txBody>
          <a:bodyPr>
            <a:normAutofit/>
          </a:bodyPr>
          <a:lstStyle/>
          <a:p>
            <a:pPr marL="0" indent="0">
              <a:buNone/>
            </a:pPr>
            <a:r>
              <a:rPr lang="en-GB" b="1" dirty="0"/>
              <a:t>Experimental Evidence</a:t>
            </a:r>
          </a:p>
          <a:p>
            <a:pPr marL="0" indent="0">
              <a:buNone/>
            </a:pPr>
            <a:endParaRPr lang="en-GB" sz="1800" b="1" dirty="0"/>
          </a:p>
          <a:p>
            <a:pPr marL="0" indent="0">
              <a:buNone/>
            </a:pPr>
            <a:r>
              <a:rPr lang="en-GB" sz="1800" b="1" dirty="0"/>
              <a:t>Use of Explainability to detect Adversarial Attacks</a:t>
            </a:r>
          </a:p>
          <a:p>
            <a:pPr marL="0" indent="0">
              <a:buNone/>
            </a:pPr>
            <a:r>
              <a:rPr lang="en-GB" sz="1600" i="1" dirty="0"/>
              <a:t>“Attacks Meet Interpretability: Attribute-steered Detection of Adversarial Samples” </a:t>
            </a:r>
            <a:r>
              <a:rPr lang="en-GB" sz="1600" i="1" dirty="0">
                <a:hlinkClick r:id="rId3"/>
              </a:rPr>
              <a:t>https://arxiv.org/abs/1810.11580</a:t>
            </a:r>
            <a:endParaRPr lang="en-GB" sz="1600" i="1" dirty="0"/>
          </a:p>
          <a:p>
            <a:pPr marL="0" indent="0">
              <a:buNone/>
            </a:pPr>
            <a:endParaRPr lang="en-GB" sz="1600" dirty="0"/>
          </a:p>
          <a:p>
            <a:pPr marL="0" indent="0">
              <a:buNone/>
            </a:pPr>
            <a:r>
              <a:rPr lang="en-GB" sz="1800" b="1" dirty="0"/>
              <a:t>Adversarial Examples used as Explanations</a:t>
            </a:r>
          </a:p>
          <a:p>
            <a:pPr marL="0" indent="0">
              <a:buNone/>
            </a:pPr>
            <a:r>
              <a:rPr lang="en-GB" sz="1600" i="1" dirty="0"/>
              <a:t>“Adversarial Explanations for Understanding Image Classification Decisions and Improved Neural Network Robustness” </a:t>
            </a:r>
            <a:r>
              <a:rPr lang="en-GB" sz="1600" i="1" dirty="0">
                <a:hlinkClick r:id="rId4"/>
              </a:rPr>
              <a:t>https://arxiv.org/abs/1906.02896</a:t>
            </a:r>
            <a:r>
              <a:rPr lang="en-GB" sz="1600" i="1" dirty="0"/>
              <a:t> </a:t>
            </a:r>
          </a:p>
          <a:p>
            <a:pPr marL="0" indent="0">
              <a:buNone/>
            </a:pPr>
            <a:r>
              <a:rPr lang="en-GB" sz="1600" i="1" dirty="0"/>
              <a:t>“Why the Failure? How Adversarial Examples Can Provide Insights for Interpretable Machine Learning” </a:t>
            </a:r>
            <a:r>
              <a:rPr lang="en-GB" sz="1600" i="1" dirty="0">
                <a:hlinkClick r:id="rId5"/>
              </a:rPr>
              <a:t>https://dais-ita.org/sites/default/files/2374_paper.pdf</a:t>
            </a:r>
            <a:r>
              <a:rPr lang="en-GB" sz="1600" i="1" dirty="0"/>
              <a:t> </a:t>
            </a:r>
          </a:p>
          <a:p>
            <a:pPr marL="0" indent="0">
              <a:buNone/>
            </a:pPr>
            <a:endParaRPr lang="en-GB" sz="1600" dirty="0"/>
          </a:p>
          <a:p>
            <a:pPr marL="0" indent="0">
              <a:buNone/>
            </a:pPr>
            <a:r>
              <a:rPr lang="en-GB" sz="1800" b="1" dirty="0"/>
              <a:t>Computing Adversarial Examples from Explanations and vice-versa</a:t>
            </a:r>
          </a:p>
          <a:p>
            <a:pPr marL="0" indent="0">
              <a:buNone/>
            </a:pPr>
            <a:r>
              <a:rPr lang="en-GB" sz="1600" i="1" dirty="0"/>
              <a:t>“On Relating Explanations and Adversarial Examples” </a:t>
            </a:r>
            <a:r>
              <a:rPr lang="en-GB" sz="1600" i="1" dirty="0">
                <a:hlinkClick r:id="rId6"/>
              </a:rPr>
              <a:t>https://papers.nips.cc/paper/9717-on-relating-explanations-and-adversarial-examples.pdf</a:t>
            </a:r>
            <a:r>
              <a:rPr lang="en-GB" sz="1600" i="1" dirty="0"/>
              <a:t> </a:t>
            </a:r>
          </a:p>
          <a:p>
            <a:pPr marL="0" indent="0">
              <a:buNone/>
            </a:pPr>
            <a:endParaRPr lang="en-GB" sz="1600" dirty="0"/>
          </a:p>
          <a:p>
            <a:pPr marL="0" indent="0">
              <a:buNone/>
            </a:pPr>
            <a:endParaRPr lang="en-GB" sz="1800" dirty="0"/>
          </a:p>
        </p:txBody>
      </p:sp>
    </p:spTree>
    <p:extLst>
      <p:ext uri="{BB962C8B-B14F-4D97-AF65-F5344CB8AC3E}">
        <p14:creationId xmlns:p14="http://schemas.microsoft.com/office/powerpoint/2010/main" val="3229979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Adversarial Examples and Explainability</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6">
            <a:extLst>
              <a:ext uri="{FF2B5EF4-FFF2-40B4-BE49-F238E27FC236}">
                <a16:creationId xmlns:a16="http://schemas.microsoft.com/office/drawing/2014/main" id="{DE17EBA4-CDCB-4369-AEBD-C30B29BBA43C}"/>
              </a:ext>
            </a:extLst>
          </p:cNvPr>
          <p:cNvSpPr>
            <a:spLocks noGrp="1"/>
          </p:cNvSpPr>
          <p:nvPr>
            <p:ph type="sldNum" sz="quarter" idx="12"/>
          </p:nvPr>
        </p:nvSpPr>
        <p:spPr/>
        <p:txBody>
          <a:bodyPr/>
          <a:lstStyle/>
          <a:p>
            <a:fld id="{274C537B-5904-44E5-BA7B-3E524B6E2B4D}" type="slidenum">
              <a:rPr lang="en-GB" smtClean="0"/>
              <a:t>23</a:t>
            </a:fld>
            <a:endParaRPr lang="en-GB"/>
          </a:p>
        </p:txBody>
      </p:sp>
      <p:sp>
        <p:nvSpPr>
          <p:cNvPr id="11" name="Content Placeholder 2">
            <a:extLst>
              <a:ext uri="{FF2B5EF4-FFF2-40B4-BE49-F238E27FC236}">
                <a16:creationId xmlns:a16="http://schemas.microsoft.com/office/drawing/2014/main" id="{42A0A38E-3FC5-4776-B76C-4DF192759273}"/>
              </a:ext>
            </a:extLst>
          </p:cNvPr>
          <p:cNvSpPr>
            <a:spLocks noGrp="1"/>
          </p:cNvSpPr>
          <p:nvPr>
            <p:ph idx="1"/>
          </p:nvPr>
        </p:nvSpPr>
        <p:spPr>
          <a:xfrm>
            <a:off x="838200" y="1129005"/>
            <a:ext cx="10515600" cy="1866900"/>
          </a:xfrm>
        </p:spPr>
        <p:txBody>
          <a:bodyPr>
            <a:normAutofit/>
          </a:bodyPr>
          <a:lstStyle/>
          <a:p>
            <a:pPr marL="0" indent="0">
              <a:buNone/>
            </a:pPr>
            <a:r>
              <a:rPr lang="en-GB" b="1" dirty="0"/>
              <a:t>Theory</a:t>
            </a:r>
          </a:p>
          <a:p>
            <a:pPr marL="457200" lvl="1" indent="0">
              <a:buNone/>
            </a:pPr>
            <a:r>
              <a:rPr lang="en-GB" dirty="0"/>
              <a:t>Set Duality</a:t>
            </a:r>
          </a:p>
          <a:p>
            <a:pPr marL="0" indent="0">
              <a:buNone/>
            </a:pPr>
            <a:endParaRPr lang="en-GB" sz="1800" b="1" dirty="0"/>
          </a:p>
          <a:p>
            <a:pPr marL="457200" lvl="1" indent="0">
              <a:buNone/>
            </a:pPr>
            <a:endParaRPr lang="en-GB" sz="1800" dirty="0"/>
          </a:p>
          <a:p>
            <a:pPr marL="457200" lvl="1" indent="0">
              <a:buNone/>
            </a:pPr>
            <a:endParaRPr lang="en-GB" sz="1800" dirty="0"/>
          </a:p>
        </p:txBody>
      </p:sp>
      <p:sp>
        <p:nvSpPr>
          <p:cNvPr id="10" name="TextBox 9">
            <a:extLst>
              <a:ext uri="{FF2B5EF4-FFF2-40B4-BE49-F238E27FC236}">
                <a16:creationId xmlns:a16="http://schemas.microsoft.com/office/drawing/2014/main" id="{84E065FD-4FE8-4792-B172-FF533B209B47}"/>
              </a:ext>
            </a:extLst>
          </p:cNvPr>
          <p:cNvSpPr txBox="1"/>
          <p:nvPr/>
        </p:nvSpPr>
        <p:spPr>
          <a:xfrm>
            <a:off x="2942284" y="6259810"/>
            <a:ext cx="6307432" cy="461665"/>
          </a:xfrm>
          <a:prstGeom prst="rect">
            <a:avLst/>
          </a:prstGeom>
          <a:noFill/>
        </p:spPr>
        <p:txBody>
          <a:bodyPr wrap="none" rtlCol="0">
            <a:spAutoFit/>
          </a:bodyPr>
          <a:lstStyle/>
          <a:p>
            <a:r>
              <a:rPr lang="en-GB" sz="1200" dirty="0"/>
              <a:t>Source: </a:t>
            </a:r>
            <a:r>
              <a:rPr lang="en-GB" sz="1200" dirty="0">
                <a:hlinkClick r:id="rId3"/>
              </a:rPr>
              <a:t>https://papers.nips.cc/paper/9717-on-relating-explanations-and-adversarial-examples.pdf</a:t>
            </a:r>
            <a:endParaRPr lang="en-GB" sz="1200" dirty="0"/>
          </a:p>
          <a:p>
            <a:endParaRPr lang="en-GB" sz="1200" dirty="0"/>
          </a:p>
        </p:txBody>
      </p:sp>
      <p:grpSp>
        <p:nvGrpSpPr>
          <p:cNvPr id="8" name="Group 7">
            <a:extLst>
              <a:ext uri="{FF2B5EF4-FFF2-40B4-BE49-F238E27FC236}">
                <a16:creationId xmlns:a16="http://schemas.microsoft.com/office/drawing/2014/main" id="{13450EDE-689F-4AF6-98AB-2B9A7E574DD6}"/>
              </a:ext>
            </a:extLst>
          </p:cNvPr>
          <p:cNvGrpSpPr/>
          <p:nvPr/>
        </p:nvGrpSpPr>
        <p:grpSpPr>
          <a:xfrm>
            <a:off x="2043015" y="2338627"/>
            <a:ext cx="8105970" cy="3390368"/>
            <a:chOff x="2710988" y="3429000"/>
            <a:chExt cx="6675099" cy="2791898"/>
          </a:xfrm>
        </p:grpSpPr>
        <p:pic>
          <p:nvPicPr>
            <p:cNvPr id="4" name="Picture 3">
              <a:extLst>
                <a:ext uri="{FF2B5EF4-FFF2-40B4-BE49-F238E27FC236}">
                  <a16:creationId xmlns:a16="http://schemas.microsoft.com/office/drawing/2014/main" id="{14AC334A-07C1-4032-B707-8D7403F4DECE}"/>
                </a:ext>
              </a:extLst>
            </p:cNvPr>
            <p:cNvPicPr>
              <a:picLocks noChangeAspect="1"/>
            </p:cNvPicPr>
            <p:nvPr/>
          </p:nvPicPr>
          <p:blipFill>
            <a:blip r:embed="rId4"/>
            <a:stretch>
              <a:fillRect/>
            </a:stretch>
          </p:blipFill>
          <p:spPr>
            <a:xfrm>
              <a:off x="2710988" y="3429000"/>
              <a:ext cx="6675099" cy="1378414"/>
            </a:xfrm>
            <a:prstGeom prst="rect">
              <a:avLst/>
            </a:prstGeom>
          </p:spPr>
        </p:pic>
        <p:pic>
          <p:nvPicPr>
            <p:cNvPr id="6" name="Picture 5">
              <a:extLst>
                <a:ext uri="{FF2B5EF4-FFF2-40B4-BE49-F238E27FC236}">
                  <a16:creationId xmlns:a16="http://schemas.microsoft.com/office/drawing/2014/main" id="{AE90EFFD-FA56-45D3-94E2-03FA71C8973D}"/>
                </a:ext>
              </a:extLst>
            </p:cNvPr>
            <p:cNvPicPr>
              <a:picLocks noChangeAspect="1"/>
            </p:cNvPicPr>
            <p:nvPr/>
          </p:nvPicPr>
          <p:blipFill>
            <a:blip r:embed="rId5"/>
            <a:stretch>
              <a:fillRect/>
            </a:stretch>
          </p:blipFill>
          <p:spPr>
            <a:xfrm>
              <a:off x="2722491" y="4879212"/>
              <a:ext cx="6632130" cy="1341686"/>
            </a:xfrm>
            <a:prstGeom prst="rect">
              <a:avLst/>
            </a:prstGeom>
          </p:spPr>
        </p:pic>
      </p:grpSp>
    </p:spTree>
    <p:extLst>
      <p:ext uri="{BB962C8B-B14F-4D97-AF65-F5344CB8AC3E}">
        <p14:creationId xmlns:p14="http://schemas.microsoft.com/office/powerpoint/2010/main" val="331412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Demo</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normAutofit/>
          </a:bodyPr>
          <a:lstStyle/>
          <a:p>
            <a:pPr marL="0" indent="0">
              <a:buNone/>
            </a:pPr>
            <a:r>
              <a:rPr lang="en-GB" b="1" dirty="0"/>
              <a:t>Data</a:t>
            </a:r>
            <a:endParaRPr lang="en-GB" dirty="0"/>
          </a:p>
          <a:p>
            <a:pPr marL="457200" lvl="1" indent="0">
              <a:buNone/>
            </a:pPr>
            <a:r>
              <a:rPr lang="en-GB" dirty="0"/>
              <a:t>Augmented BCCD Dataset</a:t>
            </a:r>
          </a:p>
          <a:p>
            <a:pPr marL="457200" lvl="1" indent="0">
              <a:buNone/>
            </a:pPr>
            <a:r>
              <a:rPr lang="en-GB" dirty="0">
                <a:hlinkClick r:id="rId3"/>
              </a:rPr>
              <a:t>https://www.kaggle.com/paultimothymooney/blood-cells</a:t>
            </a:r>
            <a:endParaRPr lang="en-GB" dirty="0"/>
          </a:p>
          <a:p>
            <a:pPr marL="914400" lvl="2" indent="0">
              <a:buNone/>
            </a:pPr>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10" descr="A screenshot of a cell phone&#10;&#10;Description automatically generated">
            <a:extLst>
              <a:ext uri="{FF2B5EF4-FFF2-40B4-BE49-F238E27FC236}">
                <a16:creationId xmlns:a16="http://schemas.microsoft.com/office/drawing/2014/main" id="{FE874D94-8682-4A74-A9CC-16CA24D69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543" y="2847714"/>
            <a:ext cx="4981333" cy="3461998"/>
          </a:xfrm>
          <a:prstGeom prst="rect">
            <a:avLst/>
          </a:prstGeom>
        </p:spPr>
      </p:pic>
      <p:pic>
        <p:nvPicPr>
          <p:cNvPr id="12" name="Picture 11">
            <a:extLst>
              <a:ext uri="{FF2B5EF4-FFF2-40B4-BE49-F238E27FC236}">
                <a16:creationId xmlns:a16="http://schemas.microsoft.com/office/drawing/2014/main" id="{782A6D8D-75D7-48A0-B212-7A901C518D4A}"/>
              </a:ext>
            </a:extLst>
          </p:cNvPr>
          <p:cNvPicPr>
            <a:picLocks noChangeAspect="1"/>
          </p:cNvPicPr>
          <p:nvPr/>
        </p:nvPicPr>
        <p:blipFill>
          <a:blip r:embed="rId5"/>
          <a:stretch>
            <a:fillRect/>
          </a:stretch>
        </p:blipFill>
        <p:spPr>
          <a:xfrm>
            <a:off x="1615234" y="3069405"/>
            <a:ext cx="3626738" cy="2813135"/>
          </a:xfrm>
          <a:prstGeom prst="rect">
            <a:avLst/>
          </a:prstGeom>
        </p:spPr>
      </p:pic>
      <p:sp>
        <p:nvSpPr>
          <p:cNvPr id="14" name="Slide Number Placeholder 13">
            <a:extLst>
              <a:ext uri="{FF2B5EF4-FFF2-40B4-BE49-F238E27FC236}">
                <a16:creationId xmlns:a16="http://schemas.microsoft.com/office/drawing/2014/main" id="{1267718C-7FA7-4DC1-A720-D9908C5082C0}"/>
              </a:ext>
            </a:extLst>
          </p:cNvPr>
          <p:cNvSpPr>
            <a:spLocks noGrp="1"/>
          </p:cNvSpPr>
          <p:nvPr>
            <p:ph type="sldNum" sz="quarter" idx="12"/>
          </p:nvPr>
        </p:nvSpPr>
        <p:spPr/>
        <p:txBody>
          <a:bodyPr/>
          <a:lstStyle/>
          <a:p>
            <a:fld id="{274C537B-5904-44E5-BA7B-3E524B6E2B4D}" type="slidenum">
              <a:rPr lang="en-GB" smtClean="0"/>
              <a:t>24</a:t>
            </a:fld>
            <a:endParaRPr lang="en-GB"/>
          </a:p>
        </p:txBody>
      </p:sp>
    </p:spTree>
    <p:extLst>
      <p:ext uri="{BB962C8B-B14F-4D97-AF65-F5344CB8AC3E}">
        <p14:creationId xmlns:p14="http://schemas.microsoft.com/office/powerpoint/2010/main" val="962056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Demo</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normAutofit/>
          </a:bodyPr>
          <a:lstStyle/>
          <a:p>
            <a:pPr marL="0" indent="0">
              <a:buNone/>
            </a:pPr>
            <a:r>
              <a:rPr lang="en-GB" b="1" dirty="0"/>
              <a:t>Classifier</a:t>
            </a:r>
            <a:endParaRPr lang="en-GB" dirty="0"/>
          </a:p>
          <a:p>
            <a:pPr marL="457200" lvl="1" indent="0">
              <a:buNone/>
            </a:pPr>
            <a:r>
              <a:rPr lang="en-GB" dirty="0"/>
              <a:t>White Blood Cell Keras Inception</a:t>
            </a:r>
          </a:p>
          <a:p>
            <a:pPr marL="457200" lvl="1" indent="0">
              <a:buNone/>
            </a:pPr>
            <a:r>
              <a:rPr lang="en-GB" dirty="0">
                <a:hlinkClick r:id="rId3"/>
              </a:rPr>
              <a:t>https://www.kaggle.com/kartiksharma522/blood-cell-keras-inception/</a:t>
            </a:r>
            <a:endParaRPr lang="en-GB" dirty="0"/>
          </a:p>
          <a:p>
            <a:pPr marL="914400" lvl="2" indent="0">
              <a:buNone/>
            </a:pPr>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9" name="Slide Number Placeholder 8">
            <a:extLst>
              <a:ext uri="{FF2B5EF4-FFF2-40B4-BE49-F238E27FC236}">
                <a16:creationId xmlns:a16="http://schemas.microsoft.com/office/drawing/2014/main" id="{0FA512AE-5D37-4A7E-9E45-84EF469CCCAB}"/>
              </a:ext>
            </a:extLst>
          </p:cNvPr>
          <p:cNvSpPr>
            <a:spLocks noGrp="1"/>
          </p:cNvSpPr>
          <p:nvPr>
            <p:ph type="sldNum" sz="quarter" idx="12"/>
          </p:nvPr>
        </p:nvSpPr>
        <p:spPr/>
        <p:txBody>
          <a:bodyPr/>
          <a:lstStyle/>
          <a:p>
            <a:fld id="{274C537B-5904-44E5-BA7B-3E524B6E2B4D}" type="slidenum">
              <a:rPr lang="en-GB" smtClean="0"/>
              <a:t>25</a:t>
            </a:fld>
            <a:endParaRPr lang="en-GB"/>
          </a:p>
        </p:txBody>
      </p:sp>
      <p:pic>
        <p:nvPicPr>
          <p:cNvPr id="10" name="Picture 9">
            <a:extLst>
              <a:ext uri="{FF2B5EF4-FFF2-40B4-BE49-F238E27FC236}">
                <a16:creationId xmlns:a16="http://schemas.microsoft.com/office/drawing/2014/main" id="{93857672-01E8-4A88-A281-2E3A4D134F7D}"/>
              </a:ext>
            </a:extLst>
          </p:cNvPr>
          <p:cNvPicPr>
            <a:picLocks noChangeAspect="1"/>
          </p:cNvPicPr>
          <p:nvPr/>
        </p:nvPicPr>
        <p:blipFill>
          <a:blip r:embed="rId4"/>
          <a:stretch>
            <a:fillRect/>
          </a:stretch>
        </p:blipFill>
        <p:spPr>
          <a:xfrm>
            <a:off x="771419" y="4113142"/>
            <a:ext cx="4735530" cy="2063821"/>
          </a:xfrm>
          <a:prstGeom prst="rect">
            <a:avLst/>
          </a:prstGeom>
        </p:spPr>
      </p:pic>
      <p:pic>
        <p:nvPicPr>
          <p:cNvPr id="12" name="Picture 11">
            <a:extLst>
              <a:ext uri="{FF2B5EF4-FFF2-40B4-BE49-F238E27FC236}">
                <a16:creationId xmlns:a16="http://schemas.microsoft.com/office/drawing/2014/main" id="{E06A4CFE-E16D-4FFB-88E2-CC439836C0E9}"/>
              </a:ext>
            </a:extLst>
          </p:cNvPr>
          <p:cNvPicPr>
            <a:picLocks noChangeAspect="1"/>
          </p:cNvPicPr>
          <p:nvPr/>
        </p:nvPicPr>
        <p:blipFill>
          <a:blip r:embed="rId5"/>
          <a:stretch>
            <a:fillRect/>
          </a:stretch>
        </p:blipFill>
        <p:spPr>
          <a:xfrm>
            <a:off x="6187496" y="2624629"/>
            <a:ext cx="5063456" cy="3642028"/>
          </a:xfrm>
          <a:prstGeom prst="rect">
            <a:avLst/>
          </a:prstGeom>
        </p:spPr>
      </p:pic>
    </p:spTree>
    <p:extLst>
      <p:ext uri="{BB962C8B-B14F-4D97-AF65-F5344CB8AC3E}">
        <p14:creationId xmlns:p14="http://schemas.microsoft.com/office/powerpoint/2010/main" val="448106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Demo</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3073717"/>
          </a:xfrm>
        </p:spPr>
        <p:txBody>
          <a:bodyPr/>
          <a:lstStyle/>
          <a:p>
            <a:r>
              <a:rPr lang="en-GB" dirty="0"/>
              <a:t>Particle Swarm Optimisation</a:t>
            </a:r>
          </a:p>
          <a:p>
            <a:endParaRPr lang="en-GB" dirty="0"/>
          </a:p>
          <a:p>
            <a:endParaRPr lang="en-GB" dirty="0"/>
          </a:p>
          <a:p>
            <a:pPr marL="0" indent="0">
              <a:buNone/>
            </a:pPr>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pic>
        <p:nvPicPr>
          <p:cNvPr id="10244" name="Picture 4">
            <a:extLst>
              <a:ext uri="{FF2B5EF4-FFF2-40B4-BE49-F238E27FC236}">
                <a16:creationId xmlns:a16="http://schemas.microsoft.com/office/drawing/2014/main" id="{96D46844-8314-44A5-A8C8-C197278E03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98004" y="1910840"/>
            <a:ext cx="5186767" cy="3890076"/>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E1F62F47-4B5E-4F96-A07F-DCAF48E6C7A7}"/>
              </a:ext>
            </a:extLst>
          </p:cNvPr>
          <p:cNvSpPr>
            <a:spLocks noGrp="1"/>
          </p:cNvSpPr>
          <p:nvPr>
            <p:ph type="sldNum" sz="quarter" idx="12"/>
          </p:nvPr>
        </p:nvSpPr>
        <p:spPr/>
        <p:txBody>
          <a:bodyPr/>
          <a:lstStyle/>
          <a:p>
            <a:fld id="{274C537B-5904-44E5-BA7B-3E524B6E2B4D}" type="slidenum">
              <a:rPr lang="en-GB" smtClean="0"/>
              <a:t>26</a:t>
            </a:fld>
            <a:endParaRPr lang="en-GB"/>
          </a:p>
        </p:txBody>
      </p:sp>
    </p:spTree>
    <p:extLst>
      <p:ext uri="{BB962C8B-B14F-4D97-AF65-F5344CB8AC3E}">
        <p14:creationId xmlns:p14="http://schemas.microsoft.com/office/powerpoint/2010/main" val="3700351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Demo</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363869"/>
          </a:xfrm>
        </p:spPr>
        <p:txBody>
          <a:bodyPr>
            <a:normAutofit lnSpcReduction="10000"/>
          </a:bodyPr>
          <a:lstStyle/>
          <a:p>
            <a:pPr marL="0" indent="0">
              <a:buNone/>
            </a:pPr>
            <a:r>
              <a:rPr lang="en-GB" b="1" dirty="0"/>
              <a:t>Objective</a:t>
            </a:r>
          </a:p>
          <a:p>
            <a:pPr lvl="1"/>
            <a:r>
              <a:rPr lang="en-GB" dirty="0"/>
              <a:t>Non-Targeted Black-Box Adversarial Attack</a:t>
            </a:r>
          </a:p>
          <a:p>
            <a:pPr marL="457200" lvl="1" indent="0">
              <a:buNone/>
            </a:pPr>
            <a:endParaRPr lang="en-GB" sz="1800" b="1" dirty="0"/>
          </a:p>
          <a:p>
            <a:pPr marL="0" indent="0">
              <a:buNone/>
            </a:pPr>
            <a:r>
              <a:rPr lang="en-GB" b="1" dirty="0"/>
              <a:t>Variants</a:t>
            </a:r>
            <a:endParaRPr lang="en-GB" dirty="0"/>
          </a:p>
          <a:p>
            <a:pPr lvl="1"/>
            <a:r>
              <a:rPr lang="en-GB" dirty="0"/>
              <a:t>1: Without a Mask</a:t>
            </a:r>
          </a:p>
          <a:p>
            <a:pPr lvl="1"/>
            <a:r>
              <a:rPr lang="en-GB" dirty="0"/>
              <a:t>2: With a Mask</a:t>
            </a:r>
          </a:p>
          <a:p>
            <a:pPr lvl="1"/>
            <a:r>
              <a:rPr lang="en-GB" dirty="0"/>
              <a:t>3: With an Inverse Mask</a:t>
            </a:r>
          </a:p>
          <a:p>
            <a:pPr marL="457200" lvl="1" indent="0">
              <a:buNone/>
            </a:pPr>
            <a:endParaRPr lang="en-GB" sz="1800" dirty="0"/>
          </a:p>
          <a:p>
            <a:pPr marL="0" indent="0">
              <a:buNone/>
            </a:pPr>
            <a:r>
              <a:rPr lang="en-GB" b="1" dirty="0"/>
              <a:t>Setup</a:t>
            </a:r>
            <a:endParaRPr lang="en-GB" dirty="0"/>
          </a:p>
          <a:p>
            <a:pPr lvl="1"/>
            <a:r>
              <a:rPr lang="en-GB" dirty="0"/>
              <a:t>Particle Swarm Optimisation</a:t>
            </a:r>
          </a:p>
          <a:p>
            <a:pPr lvl="2"/>
            <a:r>
              <a:rPr lang="en-GB" dirty="0"/>
              <a:t>45 particles in 3 neighbourhoods (15, 15, 15)</a:t>
            </a:r>
          </a:p>
          <a:p>
            <a:pPr lvl="2"/>
            <a:r>
              <a:rPr lang="en-GB" dirty="0"/>
              <a:t>Cost as Confidence when classified correctly, 0 if incorrectly</a:t>
            </a:r>
          </a:p>
          <a:p>
            <a:pPr lvl="2"/>
            <a:r>
              <a:rPr lang="en-GB" dirty="0"/>
              <a:t>Hyperparameters pre-adjusted</a:t>
            </a:r>
          </a:p>
          <a:p>
            <a:pPr lvl="2"/>
            <a:r>
              <a:rPr lang="en-GB" dirty="0"/>
              <a:t>30 iterations until completion</a:t>
            </a:r>
          </a:p>
          <a:p>
            <a:pPr lvl="1"/>
            <a:endParaRPr lang="en-GB" dirty="0"/>
          </a:p>
          <a:p>
            <a:pPr marL="457200" lvl="1" indent="0">
              <a:buNone/>
            </a:pPr>
            <a:endParaRPr lang="en-GB" dirty="0"/>
          </a:p>
          <a:p>
            <a:pPr marL="457200" lvl="1" indent="0">
              <a:buNone/>
            </a:pPr>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6">
            <a:extLst>
              <a:ext uri="{FF2B5EF4-FFF2-40B4-BE49-F238E27FC236}">
                <a16:creationId xmlns:a16="http://schemas.microsoft.com/office/drawing/2014/main" id="{C2F4E05F-87DF-441F-9E5C-473A53AE8158}"/>
              </a:ext>
            </a:extLst>
          </p:cNvPr>
          <p:cNvSpPr>
            <a:spLocks noGrp="1"/>
          </p:cNvSpPr>
          <p:nvPr>
            <p:ph type="sldNum" sz="quarter" idx="12"/>
          </p:nvPr>
        </p:nvSpPr>
        <p:spPr/>
        <p:txBody>
          <a:bodyPr/>
          <a:lstStyle/>
          <a:p>
            <a:fld id="{274C537B-5904-44E5-BA7B-3E524B6E2B4D}" type="slidenum">
              <a:rPr lang="en-GB" smtClean="0"/>
              <a:t>27</a:t>
            </a:fld>
            <a:endParaRPr lang="en-GB" dirty="0"/>
          </a:p>
        </p:txBody>
      </p:sp>
      <p:sp>
        <p:nvSpPr>
          <p:cNvPr id="8" name="Rectangle 7">
            <a:extLst>
              <a:ext uri="{FF2B5EF4-FFF2-40B4-BE49-F238E27FC236}">
                <a16:creationId xmlns:a16="http://schemas.microsoft.com/office/drawing/2014/main" id="{B8D766E2-EE06-4098-9C83-0B81A4873228}"/>
              </a:ext>
            </a:extLst>
          </p:cNvPr>
          <p:cNvSpPr/>
          <p:nvPr/>
        </p:nvSpPr>
        <p:spPr>
          <a:xfrm>
            <a:off x="8085791" y="5987018"/>
            <a:ext cx="2688365" cy="369332"/>
          </a:xfrm>
          <a:prstGeom prst="rect">
            <a:avLst/>
          </a:prstGeom>
        </p:spPr>
        <p:txBody>
          <a:bodyPr wrap="none">
            <a:spAutoFit/>
          </a:bodyPr>
          <a:lstStyle/>
          <a:p>
            <a:pPr lvl="1"/>
            <a:r>
              <a:rPr lang="en-GB" dirty="0"/>
              <a:t> </a:t>
            </a:r>
            <a:r>
              <a:rPr lang="en-GB" b="1" dirty="0"/>
              <a:t>→</a:t>
            </a:r>
            <a:r>
              <a:rPr lang="en-GB" dirty="0"/>
              <a:t>  Jupyter Notebook</a:t>
            </a:r>
          </a:p>
        </p:txBody>
      </p:sp>
    </p:spTree>
    <p:extLst>
      <p:ext uri="{BB962C8B-B14F-4D97-AF65-F5344CB8AC3E}">
        <p14:creationId xmlns:p14="http://schemas.microsoft.com/office/powerpoint/2010/main" val="1392804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Review</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Content Placeholder 2">
            <a:extLst>
              <a:ext uri="{FF2B5EF4-FFF2-40B4-BE49-F238E27FC236}">
                <a16:creationId xmlns:a16="http://schemas.microsoft.com/office/drawing/2014/main" id="{01CE2DC5-4D4A-4041-BD83-159841E70A59}"/>
              </a:ext>
            </a:extLst>
          </p:cNvPr>
          <p:cNvSpPr txBox="1">
            <a:spLocks/>
          </p:cNvSpPr>
          <p:nvPr/>
        </p:nvSpPr>
        <p:spPr>
          <a:xfrm>
            <a:off x="838200" y="1129004"/>
            <a:ext cx="10515600" cy="28885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1</a:t>
            </a:r>
            <a:r>
              <a:rPr lang="en-GB" sz="2000" dirty="0"/>
              <a:t>: Without a Mask</a:t>
            </a:r>
          </a:p>
          <a:p>
            <a:r>
              <a:rPr lang="en-GB" sz="2000" dirty="0"/>
              <a:t>Space: 57,600 (100%)</a:t>
            </a:r>
          </a:p>
          <a:p>
            <a:r>
              <a:rPr lang="en-GB" sz="2000" dirty="0"/>
              <a:t>Time: 5m6s</a:t>
            </a:r>
          </a:p>
          <a:p>
            <a:r>
              <a:rPr lang="en-GB" sz="2000" dirty="0"/>
              <a:t>Found: 248</a:t>
            </a:r>
          </a:p>
          <a:p>
            <a:r>
              <a:rPr lang="en-GB" sz="2000" dirty="0"/>
              <a:t>First: 17th iteration and distance 1,454,884</a:t>
            </a:r>
          </a:p>
          <a:p>
            <a:r>
              <a:rPr lang="en-GB" sz="2000" dirty="0"/>
              <a:t>Best: 21st iteration and distance 1,368,705</a:t>
            </a:r>
          </a:p>
        </p:txBody>
      </p:sp>
      <p:pic>
        <p:nvPicPr>
          <p:cNvPr id="2052" name="Picture 4">
            <a:extLst>
              <a:ext uri="{FF2B5EF4-FFF2-40B4-BE49-F238E27FC236}">
                <a16:creationId xmlns:a16="http://schemas.microsoft.com/office/drawing/2014/main" id="{92656556-AB1A-4C1C-8C15-36B0020D4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46" y="4073524"/>
            <a:ext cx="9172575" cy="2419350"/>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A24AB952-901E-4ED8-8B49-334B43601C89}"/>
              </a:ext>
            </a:extLst>
          </p:cNvPr>
          <p:cNvSpPr>
            <a:spLocks noGrp="1"/>
          </p:cNvSpPr>
          <p:nvPr>
            <p:ph type="sldNum" sz="quarter" idx="12"/>
          </p:nvPr>
        </p:nvSpPr>
        <p:spPr/>
        <p:txBody>
          <a:bodyPr/>
          <a:lstStyle/>
          <a:p>
            <a:fld id="{274C537B-5904-44E5-BA7B-3E524B6E2B4D}" type="slidenum">
              <a:rPr lang="en-GB" smtClean="0"/>
              <a:t>28</a:t>
            </a:fld>
            <a:endParaRPr lang="en-GB"/>
          </a:p>
        </p:txBody>
      </p:sp>
    </p:spTree>
    <p:extLst>
      <p:ext uri="{BB962C8B-B14F-4D97-AF65-F5344CB8AC3E}">
        <p14:creationId xmlns:p14="http://schemas.microsoft.com/office/powerpoint/2010/main" val="1991260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Review</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9" name="Content Placeholder 2">
            <a:extLst>
              <a:ext uri="{FF2B5EF4-FFF2-40B4-BE49-F238E27FC236}">
                <a16:creationId xmlns:a16="http://schemas.microsoft.com/office/drawing/2014/main" id="{E26F0B4C-C0A4-4ACD-9667-1B03B9F62B25}"/>
              </a:ext>
            </a:extLst>
          </p:cNvPr>
          <p:cNvSpPr txBox="1">
            <a:spLocks/>
          </p:cNvSpPr>
          <p:nvPr/>
        </p:nvSpPr>
        <p:spPr>
          <a:xfrm>
            <a:off x="838200" y="1129004"/>
            <a:ext cx="10515600" cy="2944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2</a:t>
            </a:r>
            <a:r>
              <a:rPr lang="en-GB" sz="2000" dirty="0"/>
              <a:t>: With a Mask</a:t>
            </a:r>
          </a:p>
          <a:p>
            <a:r>
              <a:rPr lang="en-GB" sz="2000" dirty="0"/>
              <a:t>Space: 3,069 (5%)</a:t>
            </a:r>
          </a:p>
          <a:p>
            <a:r>
              <a:rPr lang="en-GB" sz="2000" dirty="0"/>
              <a:t>Time: 1m55s</a:t>
            </a:r>
          </a:p>
          <a:p>
            <a:r>
              <a:rPr lang="en-GB" sz="2000" dirty="0"/>
              <a:t>Found: 419</a:t>
            </a:r>
          </a:p>
          <a:p>
            <a:r>
              <a:rPr lang="en-GB" sz="2000" dirty="0"/>
              <a:t>First: 18th iteration and distance 123,930</a:t>
            </a:r>
          </a:p>
          <a:p>
            <a:r>
              <a:rPr lang="en-GB" sz="2000" dirty="0"/>
              <a:t>Best: 22nd iteration and distance 114,842</a:t>
            </a:r>
          </a:p>
        </p:txBody>
      </p:sp>
      <p:pic>
        <p:nvPicPr>
          <p:cNvPr id="4102" name="Picture 6">
            <a:extLst>
              <a:ext uri="{FF2B5EF4-FFF2-40B4-BE49-F238E27FC236}">
                <a16:creationId xmlns:a16="http://schemas.microsoft.com/office/drawing/2014/main" id="{8D1D0F15-0846-4F5B-A502-B5E8AFEB2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46" y="4073524"/>
            <a:ext cx="9172575" cy="241935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1A4D0740-9138-47BA-9341-EE0CE5E4842C}"/>
              </a:ext>
            </a:extLst>
          </p:cNvPr>
          <p:cNvSpPr>
            <a:spLocks noGrp="1"/>
          </p:cNvSpPr>
          <p:nvPr>
            <p:ph type="sldNum" sz="quarter" idx="12"/>
          </p:nvPr>
        </p:nvSpPr>
        <p:spPr/>
        <p:txBody>
          <a:bodyPr/>
          <a:lstStyle/>
          <a:p>
            <a:fld id="{274C537B-5904-44E5-BA7B-3E524B6E2B4D}" type="slidenum">
              <a:rPr lang="en-GB" smtClean="0"/>
              <a:t>29</a:t>
            </a:fld>
            <a:endParaRPr lang="en-GB"/>
          </a:p>
        </p:txBody>
      </p:sp>
    </p:spTree>
    <p:extLst>
      <p:ext uri="{BB962C8B-B14F-4D97-AF65-F5344CB8AC3E}">
        <p14:creationId xmlns:p14="http://schemas.microsoft.com/office/powerpoint/2010/main" val="328257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Introduction</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453798"/>
            <a:ext cx="9872609" cy="4723165"/>
          </a:xfrm>
        </p:spPr>
        <p:txBody>
          <a:bodyPr>
            <a:normAutofit/>
          </a:bodyPr>
          <a:lstStyle/>
          <a:p>
            <a:pPr marL="0" indent="0">
              <a:buNone/>
            </a:pPr>
            <a:r>
              <a:rPr lang="en-GB" b="1" dirty="0"/>
              <a:t>Motivation</a:t>
            </a:r>
          </a:p>
          <a:p>
            <a:pPr marL="0" indent="0">
              <a:buNone/>
            </a:pPr>
            <a:endParaRPr lang="en-GB" b="1" dirty="0"/>
          </a:p>
          <a:p>
            <a:r>
              <a:rPr lang="en-GB" sz="2400" dirty="0"/>
              <a:t>Increasing adaptation of AI systems in medical domain</a:t>
            </a:r>
          </a:p>
          <a:p>
            <a:r>
              <a:rPr lang="en-GB" sz="2400" dirty="0"/>
              <a:t>Systemic lack of trust in AI in the industry</a:t>
            </a:r>
          </a:p>
          <a:p>
            <a:r>
              <a:rPr lang="en-GB" sz="2400" dirty="0"/>
              <a:t>High vulnerability to adversarial attacks</a:t>
            </a:r>
          </a:p>
          <a:p>
            <a:r>
              <a:rPr lang="en-GB" sz="2400" dirty="0"/>
              <a:t>High risk associated with the misbehaviour of AI systems</a:t>
            </a:r>
          </a:p>
          <a:p>
            <a:r>
              <a:rPr lang="en-GB" sz="2400" dirty="0"/>
              <a:t>Lack of related research</a:t>
            </a:r>
          </a:p>
          <a:p>
            <a:pPr marL="0" indent="0">
              <a:buNone/>
            </a:pPr>
            <a:endParaRPr lang="en-GB" dirty="0"/>
          </a:p>
          <a:p>
            <a:pPr marL="514350" indent="-514350">
              <a:buFont typeface="+mj-lt"/>
              <a:buAutoNum type="arabicPeriod"/>
            </a:pPr>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2C8143FF-D66D-4469-B153-AA5C594C241A}"/>
              </a:ext>
            </a:extLst>
          </p:cNvPr>
          <p:cNvSpPr>
            <a:spLocks noGrp="1"/>
          </p:cNvSpPr>
          <p:nvPr>
            <p:ph type="sldNum" sz="quarter" idx="12"/>
          </p:nvPr>
        </p:nvSpPr>
        <p:spPr/>
        <p:txBody>
          <a:bodyPr/>
          <a:lstStyle/>
          <a:p>
            <a:fld id="{274C537B-5904-44E5-BA7B-3E524B6E2B4D}" type="slidenum">
              <a:rPr lang="en-GB" smtClean="0"/>
              <a:t>3</a:t>
            </a:fld>
            <a:endParaRPr lang="en-GB"/>
          </a:p>
        </p:txBody>
      </p:sp>
    </p:spTree>
    <p:extLst>
      <p:ext uri="{BB962C8B-B14F-4D97-AF65-F5344CB8AC3E}">
        <p14:creationId xmlns:p14="http://schemas.microsoft.com/office/powerpoint/2010/main" val="2160277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Review</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9" name="Content Placeholder 2">
            <a:extLst>
              <a:ext uri="{FF2B5EF4-FFF2-40B4-BE49-F238E27FC236}">
                <a16:creationId xmlns:a16="http://schemas.microsoft.com/office/drawing/2014/main" id="{E26F0B4C-C0A4-4ACD-9667-1B03B9F62B25}"/>
              </a:ext>
            </a:extLst>
          </p:cNvPr>
          <p:cNvSpPr txBox="1">
            <a:spLocks/>
          </p:cNvSpPr>
          <p:nvPr/>
        </p:nvSpPr>
        <p:spPr>
          <a:xfrm>
            <a:off x="838200" y="1129004"/>
            <a:ext cx="10515600" cy="3031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3</a:t>
            </a:r>
            <a:r>
              <a:rPr lang="en-GB" sz="2000" dirty="0"/>
              <a:t>: With an Inverse Mask</a:t>
            </a:r>
          </a:p>
          <a:p>
            <a:r>
              <a:rPr lang="en-GB" sz="2000" dirty="0"/>
              <a:t>Space: 54,531 (95%)</a:t>
            </a:r>
          </a:p>
          <a:p>
            <a:r>
              <a:rPr lang="en-GB" sz="2000" dirty="0"/>
              <a:t>Time: 6m28s</a:t>
            </a:r>
          </a:p>
          <a:p>
            <a:r>
              <a:rPr lang="en-GB" sz="2000" dirty="0"/>
              <a:t>Found: 1805</a:t>
            </a:r>
          </a:p>
          <a:p>
            <a:r>
              <a:rPr lang="en-GB" sz="2000" dirty="0"/>
              <a:t>First: 14th iteration and distance 16,347,383</a:t>
            </a:r>
          </a:p>
          <a:p>
            <a:r>
              <a:rPr lang="en-GB" sz="2000" dirty="0"/>
              <a:t>Best: 17th iteration and distance 13,561,355</a:t>
            </a:r>
          </a:p>
          <a:p>
            <a:pPr marL="0" indent="0">
              <a:buNone/>
            </a:pPr>
            <a:endParaRPr lang="en-GB" sz="2000" dirty="0"/>
          </a:p>
        </p:txBody>
      </p:sp>
      <p:pic>
        <p:nvPicPr>
          <p:cNvPr id="5128" name="Picture 8">
            <a:extLst>
              <a:ext uri="{FF2B5EF4-FFF2-40B4-BE49-F238E27FC236}">
                <a16:creationId xmlns:a16="http://schemas.microsoft.com/office/drawing/2014/main" id="{1A21D4E2-D658-4D70-A2E4-5C5678424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46" y="4073524"/>
            <a:ext cx="9172575" cy="241935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A268D9D9-3747-4F48-BDA8-BE3D4CF91548}"/>
              </a:ext>
            </a:extLst>
          </p:cNvPr>
          <p:cNvSpPr>
            <a:spLocks noGrp="1"/>
          </p:cNvSpPr>
          <p:nvPr>
            <p:ph type="sldNum" sz="quarter" idx="12"/>
          </p:nvPr>
        </p:nvSpPr>
        <p:spPr/>
        <p:txBody>
          <a:bodyPr/>
          <a:lstStyle/>
          <a:p>
            <a:fld id="{274C537B-5904-44E5-BA7B-3E524B6E2B4D}" type="slidenum">
              <a:rPr lang="en-GB" smtClean="0"/>
              <a:t>30</a:t>
            </a:fld>
            <a:endParaRPr lang="en-GB"/>
          </a:p>
        </p:txBody>
      </p:sp>
    </p:spTree>
    <p:extLst>
      <p:ext uri="{BB962C8B-B14F-4D97-AF65-F5344CB8AC3E}">
        <p14:creationId xmlns:p14="http://schemas.microsoft.com/office/powerpoint/2010/main" val="3233327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Review</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6DA85511-D553-4800-BFF6-1AE86ABD7EC1}"/>
              </a:ext>
            </a:extLst>
          </p:cNvPr>
          <p:cNvSpPr>
            <a:spLocks noGrp="1"/>
          </p:cNvSpPr>
          <p:nvPr>
            <p:ph type="sldNum" sz="quarter" idx="12"/>
          </p:nvPr>
        </p:nvSpPr>
        <p:spPr/>
        <p:txBody>
          <a:bodyPr/>
          <a:lstStyle/>
          <a:p>
            <a:fld id="{274C537B-5904-44E5-BA7B-3E524B6E2B4D}" type="slidenum">
              <a:rPr lang="en-GB" smtClean="0"/>
              <a:t>31</a:t>
            </a:fld>
            <a:endParaRPr lang="en-GB"/>
          </a:p>
        </p:txBody>
      </p:sp>
      <p:sp>
        <p:nvSpPr>
          <p:cNvPr id="18" name="Content Placeholder 2">
            <a:extLst>
              <a:ext uri="{FF2B5EF4-FFF2-40B4-BE49-F238E27FC236}">
                <a16:creationId xmlns:a16="http://schemas.microsoft.com/office/drawing/2014/main" id="{289B37C3-9FC1-4A93-BC08-8366D39358B3}"/>
              </a:ext>
            </a:extLst>
          </p:cNvPr>
          <p:cNvSpPr>
            <a:spLocks noGrp="1"/>
          </p:cNvSpPr>
          <p:nvPr>
            <p:ph idx="1"/>
          </p:nvPr>
        </p:nvSpPr>
        <p:spPr>
          <a:xfrm>
            <a:off x="838200" y="1129004"/>
            <a:ext cx="10515600" cy="5047959"/>
          </a:xfrm>
        </p:spPr>
        <p:txBody>
          <a:bodyPr/>
          <a:lstStyle/>
          <a:p>
            <a:pPr marL="0" indent="0">
              <a:buNone/>
            </a:pPr>
            <a:r>
              <a:rPr lang="en-GB" dirty="0"/>
              <a:t>Explaining Adversarial Examples</a:t>
            </a:r>
          </a:p>
        </p:txBody>
      </p:sp>
      <p:grpSp>
        <p:nvGrpSpPr>
          <p:cNvPr id="11" name="Group 10">
            <a:extLst>
              <a:ext uri="{FF2B5EF4-FFF2-40B4-BE49-F238E27FC236}">
                <a16:creationId xmlns:a16="http://schemas.microsoft.com/office/drawing/2014/main" id="{DE27B83B-7CD9-4DD7-85A9-D2A623DDFB9D}"/>
              </a:ext>
            </a:extLst>
          </p:cNvPr>
          <p:cNvGrpSpPr/>
          <p:nvPr/>
        </p:nvGrpSpPr>
        <p:grpSpPr>
          <a:xfrm>
            <a:off x="1620572" y="1874424"/>
            <a:ext cx="8589292" cy="4618450"/>
            <a:chOff x="1625710" y="1671619"/>
            <a:chExt cx="8589292" cy="4618450"/>
          </a:xfrm>
        </p:grpSpPr>
        <p:pic>
          <p:nvPicPr>
            <p:cNvPr id="1038" name="Picture 14">
              <a:extLst>
                <a:ext uri="{FF2B5EF4-FFF2-40B4-BE49-F238E27FC236}">
                  <a16:creationId xmlns:a16="http://schemas.microsoft.com/office/drawing/2014/main" id="{EDB62B2A-1157-4FEE-8643-D5DB72193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265" y="1671619"/>
              <a:ext cx="8250737" cy="13108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73BA2167-A39D-4F75-9ECC-C6787BCED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30"/>
            <a:stretch/>
          </p:blipFill>
          <p:spPr bwMode="auto">
            <a:xfrm>
              <a:off x="1964264" y="2931693"/>
              <a:ext cx="8250737" cy="115447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4CE7CD9-5951-48A4-A504-F4B4899A08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930"/>
            <a:stretch/>
          </p:blipFill>
          <p:spPr bwMode="auto">
            <a:xfrm>
              <a:off x="1964263" y="4031903"/>
              <a:ext cx="8250737" cy="11544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3364E62-CC55-4377-9B6A-6C510846B1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930"/>
            <a:stretch/>
          </p:blipFill>
          <p:spPr bwMode="auto">
            <a:xfrm>
              <a:off x="1964263" y="5135591"/>
              <a:ext cx="8250737" cy="11544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112693-FAB6-4D27-A9C3-322028E35182}"/>
                </a:ext>
              </a:extLst>
            </p:cNvPr>
            <p:cNvSpPr txBox="1"/>
            <p:nvPr/>
          </p:nvSpPr>
          <p:spPr>
            <a:xfrm rot="16200000">
              <a:off x="-272666" y="3917247"/>
              <a:ext cx="4104529" cy="307777"/>
            </a:xfrm>
            <a:prstGeom prst="rect">
              <a:avLst/>
            </a:prstGeom>
            <a:noFill/>
          </p:spPr>
          <p:txBody>
            <a:bodyPr wrap="square" rtlCol="0">
              <a:spAutoFit/>
            </a:bodyPr>
            <a:lstStyle/>
            <a:p>
              <a:pPr algn="ctr"/>
              <a:r>
                <a:rPr lang="en-GB" sz="1400" dirty="0">
                  <a:solidFill>
                    <a:schemeClr val="tx1">
                      <a:lumMod val="85000"/>
                      <a:lumOff val="15000"/>
                    </a:schemeClr>
                  </a:solidFill>
                </a:rPr>
                <a:t>Inverse              Masked            Unmasked           Original </a:t>
              </a:r>
            </a:p>
          </p:txBody>
        </p:sp>
      </p:grpSp>
    </p:spTree>
    <p:extLst>
      <p:ext uri="{BB962C8B-B14F-4D97-AF65-F5344CB8AC3E}">
        <p14:creationId xmlns:p14="http://schemas.microsoft.com/office/powerpoint/2010/main" val="1973099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Further Research</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6DA85511-D553-4800-BFF6-1AE86ABD7EC1}"/>
              </a:ext>
            </a:extLst>
          </p:cNvPr>
          <p:cNvSpPr>
            <a:spLocks noGrp="1"/>
          </p:cNvSpPr>
          <p:nvPr>
            <p:ph type="sldNum" sz="quarter" idx="12"/>
          </p:nvPr>
        </p:nvSpPr>
        <p:spPr/>
        <p:txBody>
          <a:bodyPr/>
          <a:lstStyle/>
          <a:p>
            <a:fld id="{274C537B-5904-44E5-BA7B-3E524B6E2B4D}" type="slidenum">
              <a:rPr lang="en-GB" smtClean="0"/>
              <a:t>32</a:t>
            </a:fld>
            <a:endParaRPr lang="en-GB"/>
          </a:p>
        </p:txBody>
      </p:sp>
      <p:sp>
        <p:nvSpPr>
          <p:cNvPr id="18" name="Content Placeholder 2">
            <a:extLst>
              <a:ext uri="{FF2B5EF4-FFF2-40B4-BE49-F238E27FC236}">
                <a16:creationId xmlns:a16="http://schemas.microsoft.com/office/drawing/2014/main" id="{289B37C3-9FC1-4A93-BC08-8366D39358B3}"/>
              </a:ext>
            </a:extLst>
          </p:cNvPr>
          <p:cNvSpPr>
            <a:spLocks noGrp="1"/>
          </p:cNvSpPr>
          <p:nvPr>
            <p:ph idx="1"/>
          </p:nvPr>
        </p:nvSpPr>
        <p:spPr>
          <a:xfrm>
            <a:off x="838200" y="1129005"/>
            <a:ext cx="10515600" cy="1727212"/>
          </a:xfrm>
        </p:spPr>
        <p:txBody>
          <a:bodyPr/>
          <a:lstStyle/>
          <a:p>
            <a:pPr marL="0" indent="0">
              <a:buNone/>
            </a:pPr>
            <a:r>
              <a:rPr lang="en-GB" dirty="0"/>
              <a:t>Questions</a:t>
            </a:r>
          </a:p>
          <a:p>
            <a:pPr lvl="1"/>
            <a:r>
              <a:rPr lang="en-GB" dirty="0"/>
              <a:t>What does this tell us about the model?</a:t>
            </a:r>
          </a:p>
          <a:p>
            <a:pPr lvl="1"/>
            <a:r>
              <a:rPr lang="en-GB" dirty="0"/>
              <a:t>How can this be leveraged for adversarial training?</a:t>
            </a:r>
          </a:p>
          <a:p>
            <a:pPr lvl="1"/>
            <a:r>
              <a:rPr lang="en-GB" dirty="0"/>
              <a:t>Can we use this information for detecting adversarial attacks?</a:t>
            </a:r>
          </a:p>
        </p:txBody>
      </p:sp>
      <p:pic>
        <p:nvPicPr>
          <p:cNvPr id="1036" name="Picture 12">
            <a:extLst>
              <a:ext uri="{FF2B5EF4-FFF2-40B4-BE49-F238E27FC236}">
                <a16:creationId xmlns:a16="http://schemas.microsoft.com/office/drawing/2014/main" id="{5510FC90-CE80-4934-B0BE-928F71474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876" y="2933272"/>
            <a:ext cx="7147515" cy="360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315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Further Research</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5"/>
            <a:ext cx="10515600" cy="1793994"/>
          </a:xfrm>
        </p:spPr>
        <p:txBody>
          <a:bodyPr/>
          <a:lstStyle/>
          <a:p>
            <a:pPr marL="0" indent="0">
              <a:buNone/>
            </a:pPr>
            <a:r>
              <a:rPr lang="en-GB" dirty="0"/>
              <a:t>Adversarial Robustness</a:t>
            </a:r>
          </a:p>
          <a:p>
            <a:pPr lvl="1"/>
            <a:r>
              <a:rPr lang="en-GB" dirty="0"/>
              <a:t>Distance of Adversarial Attack as a Robustness Measure ?</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pic>
        <p:nvPicPr>
          <p:cNvPr id="1028" name="Picture 4">
            <a:extLst>
              <a:ext uri="{FF2B5EF4-FFF2-40B4-BE49-F238E27FC236}">
                <a16:creationId xmlns:a16="http://schemas.microsoft.com/office/drawing/2014/main" id="{1ACC0469-04DA-4998-ACC0-C733FC0A7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796" y="2753474"/>
            <a:ext cx="7529675" cy="3739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DA85511-D553-4800-BFF6-1AE86ABD7EC1}"/>
              </a:ext>
            </a:extLst>
          </p:cNvPr>
          <p:cNvSpPr>
            <a:spLocks noGrp="1"/>
          </p:cNvSpPr>
          <p:nvPr>
            <p:ph type="sldNum" sz="quarter" idx="12"/>
          </p:nvPr>
        </p:nvSpPr>
        <p:spPr/>
        <p:txBody>
          <a:bodyPr/>
          <a:lstStyle/>
          <a:p>
            <a:fld id="{274C537B-5904-44E5-BA7B-3E524B6E2B4D}" type="slidenum">
              <a:rPr lang="en-GB" smtClean="0"/>
              <a:t>33</a:t>
            </a:fld>
            <a:endParaRPr lang="en-GB"/>
          </a:p>
        </p:txBody>
      </p:sp>
    </p:spTree>
    <p:extLst>
      <p:ext uri="{BB962C8B-B14F-4D97-AF65-F5344CB8AC3E}">
        <p14:creationId xmlns:p14="http://schemas.microsoft.com/office/powerpoint/2010/main" val="1246549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C13C95D-0077-44D5-91C9-71007AC6E6D9}"/>
              </a:ext>
            </a:extLst>
          </p:cNvPr>
          <p:cNvSpPr>
            <a:spLocks noGrp="1"/>
          </p:cNvSpPr>
          <p:nvPr>
            <p:ph idx="1"/>
          </p:nvPr>
        </p:nvSpPr>
        <p:spPr>
          <a:xfrm>
            <a:off x="4575853" y="2996878"/>
            <a:ext cx="3040294" cy="557980"/>
          </a:xfrm>
        </p:spPr>
        <p:txBody>
          <a:bodyPr>
            <a:normAutofit/>
          </a:bodyPr>
          <a:lstStyle/>
          <a:p>
            <a:pPr marL="0" indent="0" algn="ctr">
              <a:buNone/>
            </a:pPr>
            <a:r>
              <a:rPr lang="en-GB" dirty="0"/>
              <a:t>Questions?</a:t>
            </a:r>
          </a:p>
        </p:txBody>
      </p:sp>
    </p:spTree>
    <p:extLst>
      <p:ext uri="{BB962C8B-B14F-4D97-AF65-F5344CB8AC3E}">
        <p14:creationId xmlns:p14="http://schemas.microsoft.com/office/powerpoint/2010/main" val="650031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C13C95D-0077-44D5-91C9-71007AC6E6D9}"/>
              </a:ext>
            </a:extLst>
          </p:cNvPr>
          <p:cNvSpPr>
            <a:spLocks noGrp="1"/>
          </p:cNvSpPr>
          <p:nvPr>
            <p:ph idx="1"/>
          </p:nvPr>
        </p:nvSpPr>
        <p:spPr>
          <a:xfrm>
            <a:off x="4575853" y="2996878"/>
            <a:ext cx="3040294" cy="557980"/>
          </a:xfrm>
        </p:spPr>
        <p:txBody>
          <a:bodyPr>
            <a:normAutofit/>
          </a:bodyPr>
          <a:lstStyle/>
          <a:p>
            <a:pPr marL="0" indent="0" algn="ctr">
              <a:buNone/>
            </a:pPr>
            <a:r>
              <a:rPr lang="en-GB" dirty="0"/>
              <a:t>Thank You</a:t>
            </a:r>
          </a:p>
        </p:txBody>
      </p:sp>
    </p:spTree>
    <p:extLst>
      <p:ext uri="{BB962C8B-B14F-4D97-AF65-F5344CB8AC3E}">
        <p14:creationId xmlns:p14="http://schemas.microsoft.com/office/powerpoint/2010/main" val="1234157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Introduction</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453798"/>
            <a:ext cx="9872609" cy="4723165"/>
          </a:xfrm>
        </p:spPr>
        <p:txBody>
          <a:bodyPr>
            <a:normAutofit/>
          </a:bodyPr>
          <a:lstStyle/>
          <a:p>
            <a:pPr marL="0" indent="0">
              <a:buNone/>
            </a:pPr>
            <a:r>
              <a:rPr lang="en-GB" b="1" dirty="0"/>
              <a:t>Hypothesis</a:t>
            </a:r>
          </a:p>
          <a:p>
            <a:pPr marL="0" indent="0">
              <a:buNone/>
            </a:pPr>
            <a:r>
              <a:rPr lang="en-GB" dirty="0"/>
              <a:t>Explanations can inform adversarial attacks</a:t>
            </a:r>
          </a:p>
          <a:p>
            <a:pPr marL="0" indent="0">
              <a:buNone/>
            </a:pPr>
            <a:endParaRPr lang="en-GB" dirty="0"/>
          </a:p>
          <a:p>
            <a:pPr marL="0" indent="0">
              <a:buNone/>
            </a:pPr>
            <a:r>
              <a:rPr lang="en-GB" b="1" dirty="0"/>
              <a:t>Objective</a:t>
            </a:r>
          </a:p>
          <a:p>
            <a:pPr marL="0" indent="0">
              <a:buNone/>
            </a:pPr>
            <a:r>
              <a:rPr lang="en-GB" dirty="0"/>
              <a:t>Demonstrate that the use of Explainable AI can help in generation of Adversarial Attacks in a black-box non-targeted scenario in a Medical Imaging domain.</a:t>
            </a:r>
          </a:p>
          <a:p>
            <a:pPr marL="0" indent="0">
              <a:buNone/>
            </a:pPr>
            <a:endParaRPr lang="en-GB" dirty="0"/>
          </a:p>
          <a:p>
            <a:pPr marL="514350" indent="-514350">
              <a:buFont typeface="+mj-lt"/>
              <a:buAutoNum type="arabicPeriod"/>
            </a:pPr>
            <a:endParaRPr lang="en-GB"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2C8143FF-D66D-4469-B153-AA5C594C241A}"/>
              </a:ext>
            </a:extLst>
          </p:cNvPr>
          <p:cNvSpPr>
            <a:spLocks noGrp="1"/>
          </p:cNvSpPr>
          <p:nvPr>
            <p:ph type="sldNum" sz="quarter" idx="12"/>
          </p:nvPr>
        </p:nvSpPr>
        <p:spPr/>
        <p:txBody>
          <a:bodyPr/>
          <a:lstStyle/>
          <a:p>
            <a:fld id="{274C537B-5904-44E5-BA7B-3E524B6E2B4D}" type="slidenum">
              <a:rPr lang="en-GB" smtClean="0"/>
              <a:t>4</a:t>
            </a:fld>
            <a:endParaRPr lang="en-GB"/>
          </a:p>
        </p:txBody>
      </p:sp>
    </p:spTree>
    <p:extLst>
      <p:ext uri="{BB962C8B-B14F-4D97-AF65-F5344CB8AC3E}">
        <p14:creationId xmlns:p14="http://schemas.microsoft.com/office/powerpoint/2010/main" val="2501844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Medical Imaging</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3"/>
            <a:ext cx="10515600" cy="5171353"/>
          </a:xfrm>
        </p:spPr>
        <p:txBody>
          <a:bodyPr>
            <a:normAutofit fontScale="92500" lnSpcReduction="20000"/>
          </a:bodyPr>
          <a:lstStyle/>
          <a:p>
            <a:pPr marL="0" indent="0">
              <a:lnSpc>
                <a:spcPct val="160000"/>
              </a:lnSpc>
              <a:buNone/>
            </a:pPr>
            <a:r>
              <a:rPr lang="en-GB" dirty="0"/>
              <a:t>Sources</a:t>
            </a:r>
          </a:p>
          <a:p>
            <a:pPr marL="457200" lvl="1" indent="0">
              <a:buNone/>
            </a:pPr>
            <a:r>
              <a:rPr lang="en-GB" sz="2000" dirty="0"/>
              <a:t>X-Rays</a:t>
            </a:r>
          </a:p>
          <a:p>
            <a:pPr marL="457200" lvl="1" indent="0">
              <a:buNone/>
            </a:pPr>
            <a:r>
              <a:rPr lang="en-GB" sz="2000" dirty="0"/>
              <a:t>Ultrasounds</a:t>
            </a:r>
          </a:p>
          <a:p>
            <a:pPr marL="457200" lvl="1" indent="0">
              <a:buNone/>
            </a:pPr>
            <a:r>
              <a:rPr lang="en-GB" sz="2000" dirty="0"/>
              <a:t>Computed Tomography (CT)</a:t>
            </a:r>
          </a:p>
          <a:p>
            <a:pPr marL="457200" lvl="1" indent="0">
              <a:buNone/>
            </a:pPr>
            <a:r>
              <a:rPr lang="en-GB" sz="2000" dirty="0"/>
              <a:t>Positron Emission Tomography (PET)</a:t>
            </a:r>
          </a:p>
          <a:p>
            <a:pPr marL="457200" lvl="1" indent="0">
              <a:buNone/>
            </a:pPr>
            <a:r>
              <a:rPr lang="en-GB" sz="2000" dirty="0"/>
              <a:t>Magnetic Resonance Imaging (MRI)</a:t>
            </a:r>
          </a:p>
          <a:p>
            <a:pPr marL="457200" lvl="1" indent="0">
              <a:buNone/>
            </a:pPr>
            <a:r>
              <a:rPr lang="en-GB" sz="2000" dirty="0"/>
              <a:t>Histology (tissues)</a:t>
            </a:r>
          </a:p>
          <a:p>
            <a:pPr marL="457200" lvl="1" indent="0">
              <a:buNone/>
            </a:pPr>
            <a:r>
              <a:rPr lang="en-GB" sz="2000" dirty="0"/>
              <a:t>Cytology (cells)</a:t>
            </a:r>
          </a:p>
          <a:p>
            <a:pPr marL="457200" lvl="1" indent="0">
              <a:buNone/>
            </a:pPr>
            <a:r>
              <a:rPr lang="en-GB" sz="2000" dirty="0"/>
              <a:t>Dermoscopy</a:t>
            </a:r>
          </a:p>
          <a:p>
            <a:pPr marL="457200" lvl="1" indent="0">
              <a:buNone/>
            </a:pPr>
            <a:endParaRPr lang="en-GB" sz="2000" dirty="0"/>
          </a:p>
          <a:p>
            <a:pPr marL="0" indent="0">
              <a:lnSpc>
                <a:spcPct val="160000"/>
              </a:lnSpc>
              <a:buNone/>
            </a:pPr>
            <a:r>
              <a:rPr lang="en-GB" dirty="0"/>
              <a:t>Applications</a:t>
            </a:r>
          </a:p>
          <a:p>
            <a:pPr marL="457200" lvl="1" indent="0">
              <a:buNone/>
            </a:pPr>
            <a:r>
              <a:rPr lang="en-GB" sz="2000" dirty="0"/>
              <a:t>Classification </a:t>
            </a:r>
          </a:p>
          <a:p>
            <a:pPr marL="457200" lvl="1" indent="0">
              <a:buNone/>
            </a:pPr>
            <a:r>
              <a:rPr lang="en-GB" sz="2000" dirty="0"/>
              <a:t>Detection </a:t>
            </a:r>
          </a:p>
          <a:p>
            <a:pPr marL="457200" lvl="1" indent="0">
              <a:buNone/>
            </a:pPr>
            <a:r>
              <a:rPr lang="en-GB" sz="2000" dirty="0"/>
              <a:t>Localisation </a:t>
            </a:r>
          </a:p>
          <a:p>
            <a:pPr marL="457200" lvl="1" indent="0">
              <a:buNone/>
            </a:pPr>
            <a:r>
              <a:rPr lang="en-GB" sz="2000" dirty="0"/>
              <a:t>Segmentation</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B44D490-BFFE-4794-A585-991E19356636}"/>
              </a:ext>
            </a:extLst>
          </p:cNvPr>
          <p:cNvSpPr>
            <a:spLocks noGrp="1"/>
          </p:cNvSpPr>
          <p:nvPr>
            <p:ph type="sldNum" sz="quarter" idx="12"/>
          </p:nvPr>
        </p:nvSpPr>
        <p:spPr/>
        <p:txBody>
          <a:bodyPr/>
          <a:lstStyle/>
          <a:p>
            <a:fld id="{274C537B-5904-44E5-BA7B-3E524B6E2B4D}" type="slidenum">
              <a:rPr lang="en-GB" smtClean="0"/>
              <a:t>5</a:t>
            </a:fld>
            <a:endParaRPr lang="en-GB" dirty="0"/>
          </a:p>
        </p:txBody>
      </p:sp>
      <p:pic>
        <p:nvPicPr>
          <p:cNvPr id="18" name="Picture 17" descr="A picture containing sitting, table, white, black&#10;&#10;Description automatically generated">
            <a:extLst>
              <a:ext uri="{FF2B5EF4-FFF2-40B4-BE49-F238E27FC236}">
                <a16:creationId xmlns:a16="http://schemas.microsoft.com/office/drawing/2014/main" id="{B4FD1EF1-92B9-4688-840B-476EE2F2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562" y="1352990"/>
            <a:ext cx="2328234" cy="1552989"/>
          </a:xfrm>
          <a:prstGeom prst="rect">
            <a:avLst/>
          </a:prstGeom>
        </p:spPr>
      </p:pic>
      <p:pic>
        <p:nvPicPr>
          <p:cNvPr id="20" name="Picture 19" descr="A picture containing photo, covered, bus, different&#10;&#10;Description automatically generated">
            <a:extLst>
              <a:ext uri="{FF2B5EF4-FFF2-40B4-BE49-F238E27FC236}">
                <a16:creationId xmlns:a16="http://schemas.microsoft.com/office/drawing/2014/main" id="{18273376-73CF-4889-85F8-F2831DBD0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3575" y="1352990"/>
            <a:ext cx="2328235" cy="1552985"/>
          </a:xfrm>
          <a:prstGeom prst="rect">
            <a:avLst/>
          </a:prstGeom>
        </p:spPr>
      </p:pic>
      <p:pic>
        <p:nvPicPr>
          <p:cNvPr id="22" name="Picture 21" descr="A clock that is posing for a photo&#10;&#10;Description automatically generated">
            <a:extLst>
              <a:ext uri="{FF2B5EF4-FFF2-40B4-BE49-F238E27FC236}">
                <a16:creationId xmlns:a16="http://schemas.microsoft.com/office/drawing/2014/main" id="{A9FEDBC7-875F-40E8-A3B8-8BF499552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4570" y="2961969"/>
            <a:ext cx="2328233" cy="1427774"/>
          </a:xfrm>
          <a:prstGeom prst="rect">
            <a:avLst/>
          </a:prstGeom>
        </p:spPr>
      </p:pic>
      <p:pic>
        <p:nvPicPr>
          <p:cNvPr id="24" name="Picture 23">
            <a:extLst>
              <a:ext uri="{FF2B5EF4-FFF2-40B4-BE49-F238E27FC236}">
                <a16:creationId xmlns:a16="http://schemas.microsoft.com/office/drawing/2014/main" id="{F1050303-1491-483D-8202-15F6ACDAE97A}"/>
              </a:ext>
            </a:extLst>
          </p:cNvPr>
          <p:cNvPicPr>
            <a:picLocks noChangeAspect="1"/>
          </p:cNvPicPr>
          <p:nvPr/>
        </p:nvPicPr>
        <p:blipFill rotWithShape="1">
          <a:blip r:embed="rId6">
            <a:extLst>
              <a:ext uri="{28A0092B-C50C-407E-A947-70E740481C1C}">
                <a14:useLocalDpi xmlns:a14="http://schemas.microsoft.com/office/drawing/2010/main" val="0"/>
              </a:ext>
            </a:extLst>
          </a:blip>
          <a:srcRect l="26348" r="10618"/>
          <a:stretch/>
        </p:blipFill>
        <p:spPr>
          <a:xfrm>
            <a:off x="6644562" y="4445742"/>
            <a:ext cx="2328234" cy="1427775"/>
          </a:xfrm>
          <a:prstGeom prst="rect">
            <a:avLst/>
          </a:prstGeom>
        </p:spPr>
      </p:pic>
      <p:pic>
        <p:nvPicPr>
          <p:cNvPr id="27" name="Picture 26" descr="A picture containing bed, laying&#10;&#10;Description automatically generated">
            <a:extLst>
              <a:ext uri="{FF2B5EF4-FFF2-40B4-BE49-F238E27FC236}">
                <a16:creationId xmlns:a16="http://schemas.microsoft.com/office/drawing/2014/main" id="{74F7DFD5-88BA-401A-808C-F3F32F292C82}"/>
              </a:ext>
            </a:extLst>
          </p:cNvPr>
          <p:cNvPicPr>
            <a:picLocks noChangeAspect="1"/>
          </p:cNvPicPr>
          <p:nvPr/>
        </p:nvPicPr>
        <p:blipFill rotWithShape="1">
          <a:blip r:embed="rId7">
            <a:extLst>
              <a:ext uri="{28A0092B-C50C-407E-A947-70E740481C1C}">
                <a14:useLocalDpi xmlns:a14="http://schemas.microsoft.com/office/drawing/2010/main" val="0"/>
              </a:ext>
            </a:extLst>
          </a:blip>
          <a:srcRect t="7560" b="6250"/>
          <a:stretch/>
        </p:blipFill>
        <p:spPr>
          <a:xfrm>
            <a:off x="6644562" y="2961973"/>
            <a:ext cx="2328233" cy="1427775"/>
          </a:xfrm>
          <a:prstGeom prst="rect">
            <a:avLst/>
          </a:prstGeom>
        </p:spPr>
      </p:pic>
      <p:pic>
        <p:nvPicPr>
          <p:cNvPr id="29" name="Picture 28" descr="A close up of a coral&#10;&#10;Description automatically generated">
            <a:extLst>
              <a:ext uri="{FF2B5EF4-FFF2-40B4-BE49-F238E27FC236}">
                <a16:creationId xmlns:a16="http://schemas.microsoft.com/office/drawing/2014/main" id="{7B5F2F29-6AA3-4CE1-A874-49859AC6EE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4570" y="4445742"/>
            <a:ext cx="2328233" cy="1427775"/>
          </a:xfrm>
          <a:prstGeom prst="rect">
            <a:avLst/>
          </a:prstGeom>
        </p:spPr>
      </p:pic>
    </p:spTree>
    <p:extLst>
      <p:ext uri="{BB962C8B-B14F-4D97-AF65-F5344CB8AC3E}">
        <p14:creationId xmlns:p14="http://schemas.microsoft.com/office/powerpoint/2010/main" val="2975876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Medical Imaging</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3"/>
            <a:ext cx="10515600" cy="5171353"/>
          </a:xfrm>
        </p:spPr>
        <p:txBody>
          <a:bodyPr>
            <a:normAutofit/>
          </a:bodyPr>
          <a:lstStyle/>
          <a:p>
            <a:pPr marL="0" indent="0">
              <a:lnSpc>
                <a:spcPct val="160000"/>
              </a:lnSpc>
              <a:buNone/>
            </a:pPr>
            <a:r>
              <a:rPr lang="en-GB" sz="2400" dirty="0"/>
              <a:t>Characteristics</a:t>
            </a:r>
            <a:endParaRPr lang="en-GB" dirty="0"/>
          </a:p>
          <a:p>
            <a:pPr marL="457200" lvl="1" indent="0">
              <a:buNone/>
            </a:pPr>
            <a:r>
              <a:rPr lang="en-GB" sz="1900" dirty="0"/>
              <a:t>High quality and resolution</a:t>
            </a:r>
          </a:p>
          <a:p>
            <a:pPr marL="457200" lvl="1" indent="0">
              <a:buNone/>
            </a:pPr>
            <a:r>
              <a:rPr lang="en-GB" sz="1900" dirty="0"/>
              <a:t>Highly specific inputs</a:t>
            </a:r>
          </a:p>
          <a:p>
            <a:pPr marL="457200" lvl="1" indent="0">
              <a:buNone/>
            </a:pPr>
            <a:r>
              <a:rPr lang="en-GB" sz="1900" dirty="0"/>
              <a:t>Highly specific outputs</a:t>
            </a:r>
          </a:p>
          <a:p>
            <a:pPr marL="457200" lvl="1" indent="0">
              <a:buNone/>
            </a:pPr>
            <a:r>
              <a:rPr lang="en-GB" sz="1900" dirty="0"/>
              <a:t>Captured in a controlled environment</a:t>
            </a:r>
          </a:p>
          <a:p>
            <a:pPr marL="457200" lvl="1" indent="0">
              <a:buNone/>
            </a:pPr>
            <a:endParaRPr lang="en-GB" sz="1900" dirty="0"/>
          </a:p>
          <a:p>
            <a:pPr marL="457200" lvl="1" indent="0">
              <a:buNone/>
            </a:pPr>
            <a:r>
              <a:rPr lang="en-GB" sz="1900" dirty="0"/>
              <a:t>Poor availability</a:t>
            </a:r>
          </a:p>
          <a:p>
            <a:pPr marL="457200" lvl="1" indent="0">
              <a:buNone/>
            </a:pPr>
            <a:r>
              <a:rPr lang="en-GB" sz="1900" dirty="0"/>
              <a:t>Limited in size</a:t>
            </a:r>
          </a:p>
          <a:p>
            <a:pPr marL="457200" lvl="1" indent="0">
              <a:buNone/>
            </a:pPr>
            <a:endParaRPr lang="en-GB" sz="2000"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B44D490-BFFE-4794-A585-991E19356636}"/>
              </a:ext>
            </a:extLst>
          </p:cNvPr>
          <p:cNvSpPr>
            <a:spLocks noGrp="1"/>
          </p:cNvSpPr>
          <p:nvPr>
            <p:ph type="sldNum" sz="quarter" idx="12"/>
          </p:nvPr>
        </p:nvSpPr>
        <p:spPr/>
        <p:txBody>
          <a:bodyPr/>
          <a:lstStyle/>
          <a:p>
            <a:fld id="{274C537B-5904-44E5-BA7B-3E524B6E2B4D}" type="slidenum">
              <a:rPr lang="en-GB" smtClean="0"/>
              <a:t>6</a:t>
            </a:fld>
            <a:endParaRPr lang="en-GB" dirty="0"/>
          </a:p>
        </p:txBody>
      </p:sp>
      <p:pic>
        <p:nvPicPr>
          <p:cNvPr id="18" name="Picture 17" descr="A picture containing sitting, table, white, black&#10;&#10;Description automatically generated">
            <a:extLst>
              <a:ext uri="{FF2B5EF4-FFF2-40B4-BE49-F238E27FC236}">
                <a16:creationId xmlns:a16="http://schemas.microsoft.com/office/drawing/2014/main" id="{B4FD1EF1-92B9-4688-840B-476EE2F2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562" y="1352990"/>
            <a:ext cx="2328234" cy="1552989"/>
          </a:xfrm>
          <a:prstGeom prst="rect">
            <a:avLst/>
          </a:prstGeom>
        </p:spPr>
      </p:pic>
      <p:pic>
        <p:nvPicPr>
          <p:cNvPr id="20" name="Picture 19" descr="A picture containing photo, covered, bus, different&#10;&#10;Description automatically generated">
            <a:extLst>
              <a:ext uri="{FF2B5EF4-FFF2-40B4-BE49-F238E27FC236}">
                <a16:creationId xmlns:a16="http://schemas.microsoft.com/office/drawing/2014/main" id="{18273376-73CF-4889-85F8-F2831DBD0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3575" y="1352990"/>
            <a:ext cx="2328235" cy="1552985"/>
          </a:xfrm>
          <a:prstGeom prst="rect">
            <a:avLst/>
          </a:prstGeom>
        </p:spPr>
      </p:pic>
      <p:pic>
        <p:nvPicPr>
          <p:cNvPr id="22" name="Picture 21" descr="A clock that is posing for a photo&#10;&#10;Description automatically generated">
            <a:extLst>
              <a:ext uri="{FF2B5EF4-FFF2-40B4-BE49-F238E27FC236}">
                <a16:creationId xmlns:a16="http://schemas.microsoft.com/office/drawing/2014/main" id="{A9FEDBC7-875F-40E8-A3B8-8BF499552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4570" y="2961969"/>
            <a:ext cx="2328233" cy="1427774"/>
          </a:xfrm>
          <a:prstGeom prst="rect">
            <a:avLst/>
          </a:prstGeom>
        </p:spPr>
      </p:pic>
      <p:pic>
        <p:nvPicPr>
          <p:cNvPr id="24" name="Picture 23">
            <a:extLst>
              <a:ext uri="{FF2B5EF4-FFF2-40B4-BE49-F238E27FC236}">
                <a16:creationId xmlns:a16="http://schemas.microsoft.com/office/drawing/2014/main" id="{F1050303-1491-483D-8202-15F6ACDAE97A}"/>
              </a:ext>
            </a:extLst>
          </p:cNvPr>
          <p:cNvPicPr>
            <a:picLocks noChangeAspect="1"/>
          </p:cNvPicPr>
          <p:nvPr/>
        </p:nvPicPr>
        <p:blipFill rotWithShape="1">
          <a:blip r:embed="rId6">
            <a:extLst>
              <a:ext uri="{28A0092B-C50C-407E-A947-70E740481C1C}">
                <a14:useLocalDpi xmlns:a14="http://schemas.microsoft.com/office/drawing/2010/main" val="0"/>
              </a:ext>
            </a:extLst>
          </a:blip>
          <a:srcRect l="26348" r="10618"/>
          <a:stretch/>
        </p:blipFill>
        <p:spPr>
          <a:xfrm>
            <a:off x="6644562" y="4445742"/>
            <a:ext cx="2328234" cy="1427775"/>
          </a:xfrm>
          <a:prstGeom prst="rect">
            <a:avLst/>
          </a:prstGeom>
        </p:spPr>
      </p:pic>
      <p:pic>
        <p:nvPicPr>
          <p:cNvPr id="27" name="Picture 26" descr="A picture containing bed, laying&#10;&#10;Description automatically generated">
            <a:extLst>
              <a:ext uri="{FF2B5EF4-FFF2-40B4-BE49-F238E27FC236}">
                <a16:creationId xmlns:a16="http://schemas.microsoft.com/office/drawing/2014/main" id="{74F7DFD5-88BA-401A-808C-F3F32F292C82}"/>
              </a:ext>
            </a:extLst>
          </p:cNvPr>
          <p:cNvPicPr>
            <a:picLocks noChangeAspect="1"/>
          </p:cNvPicPr>
          <p:nvPr/>
        </p:nvPicPr>
        <p:blipFill rotWithShape="1">
          <a:blip r:embed="rId7">
            <a:extLst>
              <a:ext uri="{28A0092B-C50C-407E-A947-70E740481C1C}">
                <a14:useLocalDpi xmlns:a14="http://schemas.microsoft.com/office/drawing/2010/main" val="0"/>
              </a:ext>
            </a:extLst>
          </a:blip>
          <a:srcRect t="7560" b="6250"/>
          <a:stretch/>
        </p:blipFill>
        <p:spPr>
          <a:xfrm>
            <a:off x="6644562" y="2961973"/>
            <a:ext cx="2328233" cy="1427775"/>
          </a:xfrm>
          <a:prstGeom prst="rect">
            <a:avLst/>
          </a:prstGeom>
        </p:spPr>
      </p:pic>
      <p:pic>
        <p:nvPicPr>
          <p:cNvPr id="29" name="Picture 28" descr="A close up of a coral&#10;&#10;Description automatically generated">
            <a:extLst>
              <a:ext uri="{FF2B5EF4-FFF2-40B4-BE49-F238E27FC236}">
                <a16:creationId xmlns:a16="http://schemas.microsoft.com/office/drawing/2014/main" id="{7B5F2F29-6AA3-4CE1-A874-49859AC6EE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4570" y="4445742"/>
            <a:ext cx="2328233" cy="1427775"/>
          </a:xfrm>
          <a:prstGeom prst="rect">
            <a:avLst/>
          </a:prstGeom>
        </p:spPr>
      </p:pic>
    </p:spTree>
    <p:extLst>
      <p:ext uri="{BB962C8B-B14F-4D97-AF65-F5344CB8AC3E}">
        <p14:creationId xmlns:p14="http://schemas.microsoft.com/office/powerpoint/2010/main" val="63099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Medical Imaging</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pic>
        <p:nvPicPr>
          <p:cNvPr id="8" name="Picture 7" descr="A picture containing photo, man, rug&#10;&#10;Description automatically generated">
            <a:extLst>
              <a:ext uri="{FF2B5EF4-FFF2-40B4-BE49-F238E27FC236}">
                <a16:creationId xmlns:a16="http://schemas.microsoft.com/office/drawing/2014/main" id="{D1D23918-2BB3-4E4A-96C7-88FA89C90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677" y="4903889"/>
            <a:ext cx="9278645" cy="1543265"/>
          </a:xfrm>
          <a:prstGeom prst="rect">
            <a:avLst/>
          </a:prstGeom>
        </p:spPr>
      </p:pic>
      <p:sp>
        <p:nvSpPr>
          <p:cNvPr id="6" name="Slide Number Placeholder 5">
            <a:extLst>
              <a:ext uri="{FF2B5EF4-FFF2-40B4-BE49-F238E27FC236}">
                <a16:creationId xmlns:a16="http://schemas.microsoft.com/office/drawing/2014/main" id="{146C9672-00B5-40C9-B709-8CA9BFC89B2D}"/>
              </a:ext>
            </a:extLst>
          </p:cNvPr>
          <p:cNvSpPr>
            <a:spLocks noGrp="1"/>
          </p:cNvSpPr>
          <p:nvPr>
            <p:ph type="sldNum" sz="quarter" idx="12"/>
          </p:nvPr>
        </p:nvSpPr>
        <p:spPr/>
        <p:txBody>
          <a:bodyPr/>
          <a:lstStyle/>
          <a:p>
            <a:fld id="{274C537B-5904-44E5-BA7B-3E524B6E2B4D}" type="slidenum">
              <a:rPr lang="en-GB" smtClean="0"/>
              <a:t>7</a:t>
            </a:fld>
            <a:endParaRPr lang="en-GB"/>
          </a:p>
        </p:txBody>
      </p:sp>
      <p:sp>
        <p:nvSpPr>
          <p:cNvPr id="9" name="Rectangle 8">
            <a:extLst>
              <a:ext uri="{FF2B5EF4-FFF2-40B4-BE49-F238E27FC236}">
                <a16:creationId xmlns:a16="http://schemas.microsoft.com/office/drawing/2014/main" id="{31A885AA-2354-4C67-A9E0-6DAB179BD44D}"/>
              </a:ext>
            </a:extLst>
          </p:cNvPr>
          <p:cNvSpPr/>
          <p:nvPr/>
        </p:nvSpPr>
        <p:spPr>
          <a:xfrm>
            <a:off x="1473584" y="6384259"/>
            <a:ext cx="3730440" cy="200055"/>
          </a:xfrm>
          <a:prstGeom prst="rect">
            <a:avLst/>
          </a:prstGeom>
        </p:spPr>
        <p:txBody>
          <a:bodyPr wrap="square">
            <a:spAutoFit/>
          </a:bodyPr>
          <a:lstStyle/>
          <a:p>
            <a:r>
              <a:rPr lang="en-GB" sz="700" dirty="0">
                <a:solidFill>
                  <a:schemeClr val="bg1">
                    <a:lumMod val="65000"/>
                  </a:schemeClr>
                </a:solidFill>
              </a:rPr>
              <a:t>Source: BCCD Dataset https://github.com/Shenggan/BCCD_Dataset</a:t>
            </a:r>
          </a:p>
        </p:txBody>
      </p:sp>
      <p:sp>
        <p:nvSpPr>
          <p:cNvPr id="17" name="Content Placeholder 2">
            <a:extLst>
              <a:ext uri="{FF2B5EF4-FFF2-40B4-BE49-F238E27FC236}">
                <a16:creationId xmlns:a16="http://schemas.microsoft.com/office/drawing/2014/main" id="{BD126B39-9A2C-4782-9575-600C38786A0E}"/>
              </a:ext>
            </a:extLst>
          </p:cNvPr>
          <p:cNvSpPr>
            <a:spLocks noGrp="1"/>
          </p:cNvSpPr>
          <p:nvPr>
            <p:ph idx="1"/>
          </p:nvPr>
        </p:nvSpPr>
        <p:spPr>
          <a:xfrm>
            <a:off x="838200" y="1129004"/>
            <a:ext cx="9985625" cy="5047959"/>
          </a:xfrm>
        </p:spPr>
        <p:txBody>
          <a:bodyPr/>
          <a:lstStyle/>
          <a:p>
            <a:pPr marL="0" indent="0">
              <a:buNone/>
            </a:pPr>
            <a:r>
              <a:rPr lang="en-GB" b="1" dirty="0"/>
              <a:t>White Blood Cell Classification</a:t>
            </a:r>
          </a:p>
          <a:p>
            <a:pPr marL="0" indent="0">
              <a:buNone/>
            </a:pPr>
            <a:endParaRPr lang="en-GB" b="1" dirty="0"/>
          </a:p>
          <a:p>
            <a:r>
              <a:rPr lang="en-GB" sz="2000" dirty="0"/>
              <a:t>Referred to as Differential Counting</a:t>
            </a:r>
          </a:p>
          <a:p>
            <a:r>
              <a:rPr lang="en-GB" sz="2000" dirty="0"/>
              <a:t>Allows to assess patients overall health, intensity of auto-immune responses and diagnosis of specific health conditions such as </a:t>
            </a:r>
            <a:r>
              <a:rPr lang="en-GB" sz="2000" dirty="0" err="1"/>
              <a:t>leukemia</a:t>
            </a:r>
            <a:endParaRPr lang="en-GB" sz="2000" dirty="0"/>
          </a:p>
          <a:p>
            <a:r>
              <a:rPr lang="en-GB" sz="2000" dirty="0"/>
              <a:t>Classifies white blood cells from blood smears</a:t>
            </a:r>
          </a:p>
          <a:p>
            <a:r>
              <a:rPr lang="en-GB" sz="2000" dirty="0"/>
              <a:t>Research relates to image pre-processing, feature engineering and model design</a:t>
            </a:r>
          </a:p>
        </p:txBody>
      </p:sp>
    </p:spTree>
    <p:extLst>
      <p:ext uri="{BB962C8B-B14F-4D97-AF65-F5344CB8AC3E}">
        <p14:creationId xmlns:p14="http://schemas.microsoft.com/office/powerpoint/2010/main" val="29334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Medical Imaging</a:t>
            </a:r>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146C9672-00B5-40C9-B709-8CA9BFC89B2D}"/>
              </a:ext>
            </a:extLst>
          </p:cNvPr>
          <p:cNvSpPr>
            <a:spLocks noGrp="1"/>
          </p:cNvSpPr>
          <p:nvPr>
            <p:ph type="sldNum" sz="quarter" idx="12"/>
          </p:nvPr>
        </p:nvSpPr>
        <p:spPr/>
        <p:txBody>
          <a:bodyPr/>
          <a:lstStyle/>
          <a:p>
            <a:fld id="{274C537B-5904-44E5-BA7B-3E524B6E2B4D}" type="slidenum">
              <a:rPr lang="en-GB" smtClean="0"/>
              <a:t>8</a:t>
            </a:fld>
            <a:endParaRPr lang="en-GB"/>
          </a:p>
        </p:txBody>
      </p:sp>
      <p:sp>
        <p:nvSpPr>
          <p:cNvPr id="9" name="Rectangle 8">
            <a:extLst>
              <a:ext uri="{FF2B5EF4-FFF2-40B4-BE49-F238E27FC236}">
                <a16:creationId xmlns:a16="http://schemas.microsoft.com/office/drawing/2014/main" id="{31A885AA-2354-4C67-A9E0-6DAB179BD44D}"/>
              </a:ext>
            </a:extLst>
          </p:cNvPr>
          <p:cNvSpPr/>
          <p:nvPr/>
        </p:nvSpPr>
        <p:spPr>
          <a:xfrm>
            <a:off x="5417527" y="6282207"/>
            <a:ext cx="1356946" cy="200055"/>
          </a:xfrm>
          <a:prstGeom prst="rect">
            <a:avLst/>
          </a:prstGeom>
        </p:spPr>
        <p:txBody>
          <a:bodyPr wrap="square">
            <a:spAutoFit/>
          </a:bodyPr>
          <a:lstStyle/>
          <a:p>
            <a:pPr algn="ctr"/>
            <a:r>
              <a:rPr lang="en-GB" sz="700" dirty="0">
                <a:solidFill>
                  <a:schemeClr val="bg1">
                    <a:lumMod val="65000"/>
                  </a:schemeClr>
                </a:solidFill>
              </a:rPr>
              <a:t>https://www.cellavision.com/</a:t>
            </a:r>
          </a:p>
        </p:txBody>
      </p:sp>
      <p:sp>
        <p:nvSpPr>
          <p:cNvPr id="17" name="Content Placeholder 2">
            <a:extLst>
              <a:ext uri="{FF2B5EF4-FFF2-40B4-BE49-F238E27FC236}">
                <a16:creationId xmlns:a16="http://schemas.microsoft.com/office/drawing/2014/main" id="{BD126B39-9A2C-4782-9575-600C38786A0E}"/>
              </a:ext>
            </a:extLst>
          </p:cNvPr>
          <p:cNvSpPr>
            <a:spLocks noGrp="1"/>
          </p:cNvSpPr>
          <p:nvPr>
            <p:ph idx="1"/>
          </p:nvPr>
        </p:nvSpPr>
        <p:spPr>
          <a:xfrm>
            <a:off x="838200" y="1129004"/>
            <a:ext cx="10515600" cy="5047959"/>
          </a:xfrm>
        </p:spPr>
        <p:txBody>
          <a:bodyPr/>
          <a:lstStyle/>
          <a:p>
            <a:pPr marL="0" indent="0">
              <a:buNone/>
            </a:pPr>
            <a:r>
              <a:rPr lang="en-GB" b="1" dirty="0"/>
              <a:t>White Blood Cell Classification</a:t>
            </a:r>
          </a:p>
        </p:txBody>
      </p:sp>
      <p:pic>
        <p:nvPicPr>
          <p:cNvPr id="19" name="Online Media 18" title="Introducing: CellaVisionￂﾮ DM1200">
            <a:hlinkClick r:id="" action="ppaction://media"/>
            <a:extLst>
              <a:ext uri="{FF2B5EF4-FFF2-40B4-BE49-F238E27FC236}">
                <a16:creationId xmlns:a16="http://schemas.microsoft.com/office/drawing/2014/main" id="{FA6B802D-182C-4FBD-AC31-90A20D794332}"/>
              </a:ext>
            </a:extLst>
          </p:cNvPr>
          <p:cNvPicPr>
            <a:picLocks noRot="1" noChangeAspect="1"/>
          </p:cNvPicPr>
          <p:nvPr>
            <a:videoFile r:link="rId1"/>
          </p:nvPr>
        </p:nvPicPr>
        <p:blipFill>
          <a:blip r:embed="rId4"/>
          <a:stretch>
            <a:fillRect/>
          </a:stretch>
        </p:blipFill>
        <p:spPr>
          <a:xfrm>
            <a:off x="2340438" y="1951956"/>
            <a:ext cx="7511123" cy="4225007"/>
          </a:xfrm>
          <a:prstGeom prst="rect">
            <a:avLst/>
          </a:prstGeom>
        </p:spPr>
      </p:pic>
    </p:spTree>
    <p:extLst>
      <p:ext uri="{BB962C8B-B14F-4D97-AF65-F5344CB8AC3E}">
        <p14:creationId xmlns:p14="http://schemas.microsoft.com/office/powerpoint/2010/main" val="28346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63AF-2523-4DFB-9C64-F6356B0F05A5}"/>
              </a:ext>
            </a:extLst>
          </p:cNvPr>
          <p:cNvSpPr>
            <a:spLocks noGrp="1"/>
          </p:cNvSpPr>
          <p:nvPr>
            <p:ph type="title"/>
          </p:nvPr>
        </p:nvSpPr>
        <p:spPr>
          <a:xfrm>
            <a:off x="838200" y="365126"/>
            <a:ext cx="10515600" cy="502622"/>
          </a:xfrm>
        </p:spPr>
        <p:txBody>
          <a:bodyPr>
            <a:normAutofit fontScale="90000"/>
          </a:bodyPr>
          <a:lstStyle/>
          <a:p>
            <a:r>
              <a:rPr lang="en-GB" dirty="0"/>
              <a:t>Explainability</a:t>
            </a:r>
          </a:p>
        </p:txBody>
      </p:sp>
      <p:sp>
        <p:nvSpPr>
          <p:cNvPr id="3" name="Content Placeholder 2">
            <a:extLst>
              <a:ext uri="{FF2B5EF4-FFF2-40B4-BE49-F238E27FC236}">
                <a16:creationId xmlns:a16="http://schemas.microsoft.com/office/drawing/2014/main" id="{6BCB5B0B-597E-4B4D-AE17-05E08B2238F3}"/>
              </a:ext>
            </a:extLst>
          </p:cNvPr>
          <p:cNvSpPr>
            <a:spLocks noGrp="1"/>
          </p:cNvSpPr>
          <p:nvPr>
            <p:ph idx="1"/>
          </p:nvPr>
        </p:nvSpPr>
        <p:spPr>
          <a:xfrm>
            <a:off x="838200" y="1129004"/>
            <a:ext cx="10515600" cy="5047959"/>
          </a:xfrm>
        </p:spPr>
        <p:txBody>
          <a:bodyPr/>
          <a:lstStyle/>
          <a:p>
            <a:pPr marL="0" indent="0">
              <a:buNone/>
            </a:pPr>
            <a:r>
              <a:rPr lang="en-GB" b="1" dirty="0"/>
              <a:t>Explainable AI</a:t>
            </a:r>
          </a:p>
          <a:p>
            <a:pPr marL="0" indent="0">
              <a:buNone/>
            </a:pPr>
            <a:endParaRPr lang="en-GB" sz="2000" dirty="0"/>
          </a:p>
          <a:p>
            <a:pPr marL="0" indent="0">
              <a:buNone/>
            </a:pPr>
            <a:r>
              <a:rPr lang="en-GB" sz="2000" dirty="0"/>
              <a:t>Explainable AI refers to methods and tools that provide an explanation to model’s decision that is interpretable by the recipient, i.e. a patient, clinician, researcher or a health organisation.</a:t>
            </a:r>
          </a:p>
          <a:p>
            <a:pPr marL="0" indent="0">
              <a:buNone/>
            </a:pPr>
            <a:endParaRPr lang="en-GB" sz="2000" dirty="0"/>
          </a:p>
          <a:p>
            <a:pPr marL="0" indent="0">
              <a:buNone/>
            </a:pPr>
            <a:r>
              <a:rPr lang="en-GB" sz="2000" i="1" dirty="0"/>
              <a:t>There is typically a trade off between model Explainability and its Performance</a:t>
            </a:r>
          </a:p>
          <a:p>
            <a:pPr marL="0" indent="0">
              <a:buNone/>
            </a:pPr>
            <a:endParaRPr lang="en-GB" sz="2000" i="1" dirty="0"/>
          </a:p>
          <a:p>
            <a:pPr marL="0" indent="0">
              <a:buNone/>
            </a:pPr>
            <a:endParaRPr lang="en-GB" sz="1200" i="1" dirty="0"/>
          </a:p>
          <a:p>
            <a:pPr marL="914400" lvl="2" indent="0">
              <a:buNone/>
            </a:pPr>
            <a:endParaRPr lang="en-GB" sz="1200" i="1" dirty="0"/>
          </a:p>
          <a:p>
            <a:pPr marL="914400" lvl="2" indent="0">
              <a:buNone/>
            </a:pPr>
            <a:endParaRPr lang="en-GB" sz="1200" i="1" dirty="0"/>
          </a:p>
        </p:txBody>
      </p:sp>
      <p:cxnSp>
        <p:nvCxnSpPr>
          <p:cNvPr id="5" name="Straight Connector 4">
            <a:extLst>
              <a:ext uri="{FF2B5EF4-FFF2-40B4-BE49-F238E27FC236}">
                <a16:creationId xmlns:a16="http://schemas.microsoft.com/office/drawing/2014/main" id="{2CB870D2-A1EB-4273-B5B6-8757E13B0627}"/>
              </a:ext>
            </a:extLst>
          </p:cNvPr>
          <p:cNvCxnSpPr>
            <a:cxnSpLocks/>
          </p:cNvCxnSpPr>
          <p:nvPr/>
        </p:nvCxnSpPr>
        <p:spPr>
          <a:xfrm>
            <a:off x="807458" y="923731"/>
            <a:ext cx="10564352" cy="0"/>
          </a:xfrm>
          <a:prstGeom prst="line">
            <a:avLst/>
          </a:prstGeom>
        </p:spPr>
        <p:style>
          <a:lnRef idx="1">
            <a:schemeClr val="dk1"/>
          </a:lnRef>
          <a:fillRef idx="0">
            <a:schemeClr val="dk1"/>
          </a:fillRef>
          <a:effectRef idx="0">
            <a:schemeClr val="dk1"/>
          </a:effectRef>
          <a:fontRef idx="minor">
            <a:schemeClr val="tx1"/>
          </a:fontRef>
        </p:style>
      </p:cxnSp>
      <p:sp>
        <p:nvSpPr>
          <p:cNvPr id="12" name="Slide Number Placeholder 11">
            <a:extLst>
              <a:ext uri="{FF2B5EF4-FFF2-40B4-BE49-F238E27FC236}">
                <a16:creationId xmlns:a16="http://schemas.microsoft.com/office/drawing/2014/main" id="{E065F70D-621A-40F5-8482-B19E9BEDE7E0}"/>
              </a:ext>
            </a:extLst>
          </p:cNvPr>
          <p:cNvSpPr>
            <a:spLocks noGrp="1"/>
          </p:cNvSpPr>
          <p:nvPr>
            <p:ph type="sldNum" sz="quarter" idx="12"/>
          </p:nvPr>
        </p:nvSpPr>
        <p:spPr/>
        <p:txBody>
          <a:bodyPr/>
          <a:lstStyle/>
          <a:p>
            <a:fld id="{274C537B-5904-44E5-BA7B-3E524B6E2B4D}" type="slidenum">
              <a:rPr lang="en-GB" smtClean="0"/>
              <a:t>9</a:t>
            </a:fld>
            <a:endParaRPr lang="en-GB"/>
          </a:p>
        </p:txBody>
      </p:sp>
      <p:pic>
        <p:nvPicPr>
          <p:cNvPr id="16" name="Picture 15" descr="A screenshot of a cell phone&#10;&#10;Description automatically generated">
            <a:extLst>
              <a:ext uri="{FF2B5EF4-FFF2-40B4-BE49-F238E27FC236}">
                <a16:creationId xmlns:a16="http://schemas.microsoft.com/office/drawing/2014/main" id="{B2C8A7D4-5559-40BC-ADC4-423D751C8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766" y="4439346"/>
            <a:ext cx="6950467" cy="1737617"/>
          </a:xfrm>
          <a:prstGeom prst="rect">
            <a:avLst/>
          </a:prstGeom>
        </p:spPr>
      </p:pic>
    </p:spTree>
    <p:extLst>
      <p:ext uri="{BB962C8B-B14F-4D97-AF65-F5344CB8AC3E}">
        <p14:creationId xmlns:p14="http://schemas.microsoft.com/office/powerpoint/2010/main" val="3943675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4043</TotalTime>
  <Words>3221</Words>
  <Application>Microsoft Office PowerPoint</Application>
  <PresentationFormat>Widescreen</PresentationFormat>
  <Paragraphs>453</Paragraphs>
  <Slides>35</Slides>
  <Notes>33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Adversarial Examples  with Explainability</vt:lpstr>
      <vt:lpstr>Structure</vt:lpstr>
      <vt:lpstr>Introduction</vt:lpstr>
      <vt:lpstr>Introduction</vt:lpstr>
      <vt:lpstr>Medical Imaging</vt:lpstr>
      <vt:lpstr>Medical Imaging</vt:lpstr>
      <vt:lpstr>Medical Imaging</vt:lpstr>
      <vt:lpstr>Medical Imaging</vt:lpstr>
      <vt:lpstr>Explainability</vt:lpstr>
      <vt:lpstr>Explainability</vt:lpstr>
      <vt:lpstr>Explainability</vt:lpstr>
      <vt:lpstr>Explainability</vt:lpstr>
      <vt:lpstr>Explainability</vt:lpstr>
      <vt:lpstr>Explainability</vt:lpstr>
      <vt:lpstr>Adversarial Examples</vt:lpstr>
      <vt:lpstr>Adversarial Examples</vt:lpstr>
      <vt:lpstr>Adversarial Examples</vt:lpstr>
      <vt:lpstr>Adversarial Examples</vt:lpstr>
      <vt:lpstr>Adversarial Examples</vt:lpstr>
      <vt:lpstr>Adversarial Examples and Explainability</vt:lpstr>
      <vt:lpstr>Adversarial Examples and Explainability</vt:lpstr>
      <vt:lpstr>Adversarial Examples and Explainability</vt:lpstr>
      <vt:lpstr>Adversarial Examples and Explainability</vt:lpstr>
      <vt:lpstr>Demo</vt:lpstr>
      <vt:lpstr>Demo</vt:lpstr>
      <vt:lpstr>Demo</vt:lpstr>
      <vt:lpstr>Demo</vt:lpstr>
      <vt:lpstr>Review</vt:lpstr>
      <vt:lpstr>Review</vt:lpstr>
      <vt:lpstr>Review</vt:lpstr>
      <vt:lpstr>Review</vt:lpstr>
      <vt:lpstr>Further Research</vt:lpstr>
      <vt:lpstr>Further Research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Bartosz Schatton</dc:creator>
  <cp:lastModifiedBy>Bartosz Schatton</cp:lastModifiedBy>
  <cp:revision>90</cp:revision>
  <dcterms:created xsi:type="dcterms:W3CDTF">2020-05-24T16:26:59Z</dcterms:created>
  <dcterms:modified xsi:type="dcterms:W3CDTF">2020-05-27T12:56:42Z</dcterms:modified>
</cp:coreProperties>
</file>