
<file path=[Content_Types].xml><?xml version="1.0" encoding="utf-8"?>
<Types xmlns="http://schemas.openxmlformats.org/package/2006/content-types">
  <Default Extension="gif" ContentType="image/gif"/>
  <Default Extension="jpe" ContentType="image/jpeg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48"/>
  </p:notesMasterIdLst>
  <p:handoutMasterIdLst>
    <p:handoutMasterId r:id="rId49"/>
  </p:handoutMasterIdLst>
  <p:sldIdLst>
    <p:sldId id="694" r:id="rId2"/>
    <p:sldId id="695" r:id="rId3"/>
    <p:sldId id="696" r:id="rId4"/>
    <p:sldId id="697" r:id="rId5"/>
    <p:sldId id="698" r:id="rId6"/>
    <p:sldId id="686" r:id="rId7"/>
    <p:sldId id="708" r:id="rId8"/>
    <p:sldId id="709" r:id="rId9"/>
    <p:sldId id="669" r:id="rId10"/>
    <p:sldId id="663" r:id="rId11"/>
    <p:sldId id="687" r:id="rId12"/>
    <p:sldId id="689" r:id="rId13"/>
    <p:sldId id="700" r:id="rId14"/>
    <p:sldId id="701" r:id="rId15"/>
    <p:sldId id="676" r:id="rId16"/>
    <p:sldId id="677" r:id="rId17"/>
    <p:sldId id="702" r:id="rId18"/>
    <p:sldId id="703" r:id="rId19"/>
    <p:sldId id="511" r:id="rId20"/>
    <p:sldId id="690" r:id="rId21"/>
    <p:sldId id="642" r:id="rId22"/>
    <p:sldId id="664" r:id="rId23"/>
    <p:sldId id="641" r:id="rId24"/>
    <p:sldId id="645" r:id="rId25"/>
    <p:sldId id="644" r:id="rId26"/>
    <p:sldId id="646" r:id="rId27"/>
    <p:sldId id="691" r:id="rId28"/>
    <p:sldId id="705" r:id="rId29"/>
    <p:sldId id="647" r:id="rId30"/>
    <p:sldId id="648" r:id="rId31"/>
    <p:sldId id="649" r:id="rId32"/>
    <p:sldId id="679" r:id="rId33"/>
    <p:sldId id="680" r:id="rId34"/>
    <p:sldId id="681" r:id="rId35"/>
    <p:sldId id="711" r:id="rId36"/>
    <p:sldId id="692" r:id="rId37"/>
    <p:sldId id="652" r:id="rId38"/>
    <p:sldId id="683" r:id="rId39"/>
    <p:sldId id="684" r:id="rId40"/>
    <p:sldId id="704" r:id="rId41"/>
    <p:sldId id="665" r:id="rId42"/>
    <p:sldId id="666" r:id="rId43"/>
    <p:sldId id="693" r:id="rId44"/>
    <p:sldId id="599" r:id="rId45"/>
    <p:sldId id="651" r:id="rId46"/>
    <p:sldId id="674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ssaf" initials="A.M." lastIdx="36" clrIdx="0"/>
  <p:cmAuthor id="1" name="Guy" initials="G" lastIdx="0" clrIdx="1"/>
  <p:cmAuthor id="2" name="geraw" initials="g" lastIdx="26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A00"/>
    <a:srgbClr val="8080FF"/>
    <a:srgbClr val="CEDCE1"/>
    <a:srgbClr val="E8EEF1"/>
    <a:srgbClr val="FF8080"/>
    <a:srgbClr val="80FF80"/>
    <a:srgbClr val="AA6FCF"/>
    <a:srgbClr val="FE0000"/>
    <a:srgbClr val="6699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3" autoAdjust="0"/>
    <p:restoredTop sz="93727" autoAdjust="0"/>
  </p:normalViewPr>
  <p:slideViewPr>
    <p:cSldViewPr>
      <p:cViewPr varScale="1">
        <p:scale>
          <a:sx n="63" d="100"/>
          <a:sy n="63" d="100"/>
        </p:scale>
        <p:origin x="140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25636-2992-424C-B232-382C47FA6BB0}" type="datetimeFigureOut">
              <a:rPr lang="en-US" smtClean="0"/>
              <a:t>13-May-20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2839D-639D-4906-A73A-C3FBF3BFA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7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E9CBA-FDB1-4A0F-94E0-8EC77C476E4E}" type="datetimeFigureOut">
              <a:rPr lang="en-US" smtClean="0"/>
              <a:t>13-May-20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35E766-A110-4AE3-88D4-42A86ADAE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1403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5E766-A110-4AE3-88D4-42A86ADAE92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988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5E766-A110-4AE3-88D4-42A86ADAE92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3579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5E766-A110-4AE3-88D4-42A86ADAE92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833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5E766-A110-4AE3-88D4-42A86ADAE92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4404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5E766-A110-4AE3-88D4-42A86ADAE92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270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5E766-A110-4AE3-88D4-42A86ADAE92D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937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5E766-A110-4AE3-88D4-42A86ADAE92D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2728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5E766-A110-4AE3-88D4-42A86ADAE92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073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5E766-A110-4AE3-88D4-42A86ADAE92D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2850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5E766-A110-4AE3-88D4-42A86ADAE92D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433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5E766-A110-4AE3-88D4-42A86ADAE92D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597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5E766-A110-4AE3-88D4-42A86ADAE9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8858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5E766-A110-4AE3-88D4-42A86ADAE92D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149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5E766-A110-4AE3-88D4-42A86ADAE92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983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5E766-A110-4AE3-88D4-42A86ADAE92D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075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5E766-A110-4AE3-88D4-42A86ADAE92D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8439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5E766-A110-4AE3-88D4-42A86ADAE92D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8304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5E766-A110-4AE3-88D4-42A86ADAE92D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7278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5E766-A110-4AE3-88D4-42A86ADAE92D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8475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Property 5</a:t>
            </a:r>
            <a:r>
              <a:rPr lang="en-US" baseline="0" dirty="0"/>
              <a:t> in the paper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5E766-A110-4AE3-88D4-42A86ADAE92D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9073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Property 8 in the paper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5E766-A110-4AE3-88D4-42A86ADAE92D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140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Property 10 in the paper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5E766-A110-4AE3-88D4-42A86ADAE92D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502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5E766-A110-4AE3-88D4-42A86ADAE92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426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Property 10 in the paper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5E766-A110-4AE3-88D4-42A86ADAE92D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5723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Property 10 in the paper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5E766-A110-4AE3-88D4-42A86ADAE92D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4784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5E766-A110-4AE3-88D4-42A86ADAE92D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2574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5E766-A110-4AE3-88D4-42A86ADAE92D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696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5E766-A110-4AE3-88D4-42A86ADAE92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5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5E766-A110-4AE3-88D4-42A86ADAE92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552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5E766-A110-4AE3-88D4-42A86ADAE92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17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5E766-A110-4AE3-88D4-42A86ADAE92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97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5E766-A110-4AE3-88D4-42A86ADAE92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06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5E766-A110-4AE3-88D4-42A86ADAE92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4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8146C-0199-4A0C-9024-6A4CAE9DF265}" type="datetime1">
              <a:rPr lang="en-US" smtClean="0"/>
              <a:t>13-May-20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BF7B-6C80-4013-9634-53995E2919F6}" type="datetime1">
              <a:rPr lang="en-US" smtClean="0"/>
              <a:t>13-May-20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E9766-DC95-41C1-8D85-70B5AF921E4C}" type="datetime1">
              <a:rPr lang="en-US" smtClean="0"/>
              <a:t>13-May-20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7206A-EEC8-493A-840E-FE46C6A384A0}" type="datetime1">
              <a:rPr lang="en-US" smtClean="0"/>
              <a:t>13-May-20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A12B-EDD2-4B54-87B1-0F8E0688CC10}" type="datetime1">
              <a:rPr lang="en-US" smtClean="0"/>
              <a:t>13-May-20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86A8F-8D8D-465B-BF15-87F182E2E175}" type="datetime1">
              <a:rPr lang="en-US" smtClean="0"/>
              <a:t>13-May-20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B041-1B37-48D1-98F7-210ECB7936A8}" type="datetime1">
              <a:rPr lang="en-US" smtClean="0"/>
              <a:t>13-May-20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DF6B-B9D0-4200-A68A-127DB6540D5B}" type="datetime1">
              <a:rPr lang="en-US" smtClean="0"/>
              <a:t>13-May-20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5DDC-13CF-4F06-AEB9-286C1588734D}" type="datetime1">
              <a:rPr lang="en-US" smtClean="0"/>
              <a:t>13-May-20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87A-8D45-4DBD-B98C-9CC3690147B4}" type="datetime1">
              <a:rPr lang="en-US" smtClean="0"/>
              <a:t>13-May-20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E797A-A345-4D1B-9929-B2F3B1A6E3F3}" type="datetime1">
              <a:rPr lang="en-US" smtClean="0"/>
              <a:t>13-May-20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4290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36ECC6F-85AC-429B-970E-EB0C3A411B0D}" type="datetime1">
              <a:rPr lang="en-US" smtClean="0"/>
              <a:t>13-May-20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5626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8229600" y="64886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fld id="{8971FD5F-1456-48F4-B413-FCE259FEC5C0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rtl="0"/>
              <a:t>‹#›</a:t>
            </a:fld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/</a:t>
            </a:r>
            <a:r>
              <a:rPr 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 46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png"/><Relationship Id="rId3" Type="http://schemas.openxmlformats.org/officeDocument/2006/relationships/image" Target="../media/image18.png"/><Relationship Id="rId7" Type="http://schemas.openxmlformats.org/officeDocument/2006/relationships/image" Target="../media/image2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1.png"/><Relationship Id="rId11" Type="http://schemas.openxmlformats.org/officeDocument/2006/relationships/image" Target="../media/image25.png"/><Relationship Id="rId5" Type="http://schemas.openxmlformats.org/officeDocument/2006/relationships/image" Target="../media/image190.png"/><Relationship Id="rId10" Type="http://schemas.openxmlformats.org/officeDocument/2006/relationships/image" Target="../media/image241.png"/><Relationship Id="rId4" Type="http://schemas.openxmlformats.org/officeDocument/2006/relationships/image" Target="../media/image183.png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1010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png"/><Relationship Id="rId3" Type="http://schemas.openxmlformats.org/officeDocument/2006/relationships/image" Target="../media/image19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11" Type="http://schemas.openxmlformats.org/officeDocument/2006/relationships/image" Target="../media/image27.png"/><Relationship Id="rId5" Type="http://schemas.openxmlformats.org/officeDocument/2006/relationships/image" Target="../media/image210.png"/><Relationship Id="rId10" Type="http://schemas.openxmlformats.org/officeDocument/2006/relationships/image" Target="../media/image26.png"/><Relationship Id="rId4" Type="http://schemas.openxmlformats.org/officeDocument/2006/relationships/image" Target="../media/image200.png"/><Relationship Id="rId9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0.png"/><Relationship Id="rId18" Type="http://schemas.openxmlformats.org/officeDocument/2006/relationships/image" Target="../media/image52.png"/><Relationship Id="rId26" Type="http://schemas.openxmlformats.org/officeDocument/2006/relationships/image" Target="../media/image60.png"/><Relationship Id="rId21" Type="http://schemas.openxmlformats.org/officeDocument/2006/relationships/image" Target="../media/image55.png"/><Relationship Id="rId34" Type="http://schemas.openxmlformats.org/officeDocument/2006/relationships/image" Target="../media/image68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10.png"/><Relationship Id="rId25" Type="http://schemas.openxmlformats.org/officeDocument/2006/relationships/image" Target="../media/image59.png"/><Relationship Id="rId33" Type="http://schemas.openxmlformats.org/officeDocument/2006/relationships/image" Target="../media/image67.png"/><Relationship Id="rId38" Type="http://schemas.openxmlformats.org/officeDocument/2006/relationships/image" Target="../media/image72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51.png"/><Relationship Id="rId20" Type="http://schemas.openxmlformats.org/officeDocument/2006/relationships/image" Target="../media/image54.png"/><Relationship Id="rId29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24" Type="http://schemas.openxmlformats.org/officeDocument/2006/relationships/image" Target="../media/image58.png"/><Relationship Id="rId32" Type="http://schemas.openxmlformats.org/officeDocument/2006/relationships/image" Target="../media/image66.png"/><Relationship Id="rId37" Type="http://schemas.openxmlformats.org/officeDocument/2006/relationships/image" Target="../media/image71.png"/><Relationship Id="rId5" Type="http://schemas.openxmlformats.org/officeDocument/2006/relationships/image" Target="../media/image42.png"/><Relationship Id="rId15" Type="http://schemas.openxmlformats.org/officeDocument/2006/relationships/image" Target="../media/image490.png"/><Relationship Id="rId23" Type="http://schemas.openxmlformats.org/officeDocument/2006/relationships/image" Target="../media/image57.png"/><Relationship Id="rId28" Type="http://schemas.openxmlformats.org/officeDocument/2006/relationships/image" Target="../media/image62.png"/><Relationship Id="rId36" Type="http://schemas.openxmlformats.org/officeDocument/2006/relationships/image" Target="../media/image70.png"/><Relationship Id="rId10" Type="http://schemas.openxmlformats.org/officeDocument/2006/relationships/image" Target="../media/image47.png"/><Relationship Id="rId19" Type="http://schemas.openxmlformats.org/officeDocument/2006/relationships/image" Target="../media/image53.png"/><Relationship Id="rId31" Type="http://schemas.openxmlformats.org/officeDocument/2006/relationships/image" Target="../media/image65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480.png"/><Relationship Id="rId22" Type="http://schemas.openxmlformats.org/officeDocument/2006/relationships/image" Target="../media/image56.png"/><Relationship Id="rId27" Type="http://schemas.openxmlformats.org/officeDocument/2006/relationships/image" Target="../media/image61.png"/><Relationship Id="rId30" Type="http://schemas.openxmlformats.org/officeDocument/2006/relationships/image" Target="../media/image64.png"/><Relationship Id="rId35" Type="http://schemas.openxmlformats.org/officeDocument/2006/relationships/image" Target="../media/image69.png"/><Relationship Id="rId8" Type="http://schemas.openxmlformats.org/officeDocument/2006/relationships/image" Target="../media/image45.png"/><Relationship Id="rId3" Type="http://schemas.openxmlformats.org/officeDocument/2006/relationships/image" Target="../media/image37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png"/><Relationship Id="rId3" Type="http://schemas.openxmlformats.org/officeDocument/2006/relationships/image" Target="../media/image121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11" Type="http://schemas.openxmlformats.org/officeDocument/2006/relationships/image" Target="../media/image27.png"/><Relationship Id="rId5" Type="http://schemas.openxmlformats.org/officeDocument/2006/relationships/image" Target="../media/image210.png"/><Relationship Id="rId10" Type="http://schemas.openxmlformats.org/officeDocument/2006/relationships/image" Target="../media/image26.png"/><Relationship Id="rId4" Type="http://schemas.openxmlformats.org/officeDocument/2006/relationships/image" Target="../media/image200.png"/><Relationship Id="rId9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png"/><Relationship Id="rId13" Type="http://schemas.openxmlformats.org/officeDocument/2006/relationships/image" Target="../media/image79.png"/><Relationship Id="rId3" Type="http://schemas.openxmlformats.org/officeDocument/2006/relationships/image" Target="../media/image74.png"/><Relationship Id="rId12" Type="http://schemas.openxmlformats.org/officeDocument/2006/relationships/image" Target="../media/image78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11" Type="http://schemas.openxmlformats.org/officeDocument/2006/relationships/image" Target="../media/image77.png"/><Relationship Id="rId15" Type="http://schemas.openxmlformats.org/officeDocument/2006/relationships/image" Target="../media/image81.png"/><Relationship Id="rId10" Type="http://schemas.openxmlformats.org/officeDocument/2006/relationships/image" Target="../media/image76.png"/><Relationship Id="rId4" Type="http://schemas.openxmlformats.org/officeDocument/2006/relationships/image" Target="../media/image75.png"/><Relationship Id="rId9" Type="http://schemas.openxmlformats.org/officeDocument/2006/relationships/image" Target="../media/image25.png"/><Relationship Id="rId14" Type="http://schemas.openxmlformats.org/officeDocument/2006/relationships/image" Target="../media/image8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8.png"/><Relationship Id="rId4" Type="http://schemas.openxmlformats.org/officeDocument/2006/relationships/image" Target="../media/image7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png"/><Relationship Id="rId13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40.png"/><Relationship Id="rId12" Type="http://schemas.openxmlformats.org/officeDocument/2006/relationships/image" Target="../media/image8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11" Type="http://schemas.openxmlformats.org/officeDocument/2006/relationships/image" Target="../media/image86.png"/><Relationship Id="rId5" Type="http://schemas.openxmlformats.org/officeDocument/2006/relationships/image" Target="../media/image85.png"/><Relationship Id="rId10" Type="http://schemas.openxmlformats.org/officeDocument/2006/relationships/image" Target="../media/image850.png"/><Relationship Id="rId4" Type="http://schemas.openxmlformats.org/officeDocument/2006/relationships/image" Target="../media/image84.png"/><Relationship Id="rId9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6.png"/><Relationship Id="rId18" Type="http://schemas.openxmlformats.org/officeDocument/2006/relationships/image" Target="../media/image101.png"/><Relationship Id="rId26" Type="http://schemas.openxmlformats.org/officeDocument/2006/relationships/image" Target="../media/image109.png"/><Relationship Id="rId21" Type="http://schemas.openxmlformats.org/officeDocument/2006/relationships/image" Target="../media/image104.png"/><Relationship Id="rId34" Type="http://schemas.openxmlformats.org/officeDocument/2006/relationships/image" Target="../media/image112.png"/><Relationship Id="rId7" Type="http://schemas.openxmlformats.org/officeDocument/2006/relationships/image" Target="../media/image93.png"/><Relationship Id="rId12" Type="http://schemas.openxmlformats.org/officeDocument/2006/relationships/image" Target="../media/image950.png"/><Relationship Id="rId17" Type="http://schemas.openxmlformats.org/officeDocument/2006/relationships/image" Target="../media/image100.png"/><Relationship Id="rId25" Type="http://schemas.openxmlformats.org/officeDocument/2006/relationships/image" Target="../media/image108.png"/><Relationship Id="rId33" Type="http://schemas.openxmlformats.org/officeDocument/2006/relationships/image" Target="../media/image111.png"/><Relationship Id="rId38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99.png"/><Relationship Id="rId20" Type="http://schemas.openxmlformats.org/officeDocument/2006/relationships/image" Target="../media/image103.png"/><Relationship Id="rId29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11" Type="http://schemas.openxmlformats.org/officeDocument/2006/relationships/image" Target="../media/image940.png"/><Relationship Id="rId24" Type="http://schemas.openxmlformats.org/officeDocument/2006/relationships/image" Target="../media/image107.png"/><Relationship Id="rId32" Type="http://schemas.openxmlformats.org/officeDocument/2006/relationships/image" Target="../media/image117.png"/><Relationship Id="rId37" Type="http://schemas.openxmlformats.org/officeDocument/2006/relationships/image" Target="../media/image123.png"/><Relationship Id="rId5" Type="http://schemas.openxmlformats.org/officeDocument/2006/relationships/image" Target="../media/image91.png"/><Relationship Id="rId15" Type="http://schemas.openxmlformats.org/officeDocument/2006/relationships/image" Target="../media/image98.png"/><Relationship Id="rId23" Type="http://schemas.openxmlformats.org/officeDocument/2006/relationships/image" Target="../media/image106.png"/><Relationship Id="rId28" Type="http://schemas.openxmlformats.org/officeDocument/2006/relationships/image" Target="../media/image113.png"/><Relationship Id="rId36" Type="http://schemas.openxmlformats.org/officeDocument/2006/relationships/image" Target="../media/image122.png"/><Relationship Id="rId10" Type="http://schemas.openxmlformats.org/officeDocument/2006/relationships/image" Target="../media/image95.png"/><Relationship Id="rId19" Type="http://schemas.openxmlformats.org/officeDocument/2006/relationships/image" Target="../media/image102.png"/><Relationship Id="rId31" Type="http://schemas.openxmlformats.org/officeDocument/2006/relationships/image" Target="../media/image116.png"/><Relationship Id="rId4" Type="http://schemas.openxmlformats.org/officeDocument/2006/relationships/image" Target="../media/image90.png"/><Relationship Id="rId9" Type="http://schemas.openxmlformats.org/officeDocument/2006/relationships/image" Target="../media/image920.png"/><Relationship Id="rId14" Type="http://schemas.openxmlformats.org/officeDocument/2006/relationships/image" Target="../media/image97.png"/><Relationship Id="rId22" Type="http://schemas.openxmlformats.org/officeDocument/2006/relationships/image" Target="../media/image105.png"/><Relationship Id="rId27" Type="http://schemas.openxmlformats.org/officeDocument/2006/relationships/image" Target="../media/image110.png"/><Relationship Id="rId30" Type="http://schemas.openxmlformats.org/officeDocument/2006/relationships/image" Target="../media/image115.png"/><Relationship Id="rId35" Type="http://schemas.openxmlformats.org/officeDocument/2006/relationships/image" Target="../media/image121.png"/><Relationship Id="rId8" Type="http://schemas.openxmlformats.org/officeDocument/2006/relationships/image" Target="../media/image94.png"/><Relationship Id="rId3" Type="http://schemas.openxmlformats.org/officeDocument/2006/relationships/image" Target="../media/image8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13" Type="http://schemas.openxmlformats.org/officeDocument/2006/relationships/image" Target="../media/image125.png"/><Relationship Id="rId18" Type="http://schemas.openxmlformats.org/officeDocument/2006/relationships/image" Target="../media/image59.png"/><Relationship Id="rId3" Type="http://schemas.openxmlformats.org/officeDocument/2006/relationships/image" Target="../media/image73.png"/><Relationship Id="rId7" Type="http://schemas.openxmlformats.org/officeDocument/2006/relationships/image" Target="../media/image124.png"/><Relationship Id="rId12" Type="http://schemas.openxmlformats.org/officeDocument/2006/relationships/image" Target="../media/image1240.png"/><Relationship Id="rId17" Type="http://schemas.openxmlformats.org/officeDocument/2006/relationships/image" Target="../media/image131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image" Target="../media/image129.png"/><Relationship Id="rId5" Type="http://schemas.openxmlformats.org/officeDocument/2006/relationships/image" Target="../media/image119.png"/><Relationship Id="rId15" Type="http://schemas.openxmlformats.org/officeDocument/2006/relationships/image" Target="../media/image127.png"/><Relationship Id="rId10" Type="http://schemas.openxmlformats.org/officeDocument/2006/relationships/image" Target="../media/image128.png"/><Relationship Id="rId4" Type="http://schemas.openxmlformats.org/officeDocument/2006/relationships/image" Target="../media/image1180.png"/><Relationship Id="rId9" Type="http://schemas.openxmlformats.org/officeDocument/2006/relationships/image" Target="../media/image250.png"/><Relationship Id="rId14" Type="http://schemas.openxmlformats.org/officeDocument/2006/relationships/image" Target="../media/image1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6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4" Type="http://schemas.openxmlformats.org/officeDocument/2006/relationships/image" Target="../media/image137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e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447799"/>
            <a:ext cx="8156448" cy="144780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effectLst/>
              </a:rPr>
              <a:t>Safety in AI Systems: Verification of Deep Neural Networks</a:t>
            </a:r>
            <a:endParaRPr lang="en-US" sz="4400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2124" y="3424535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rgbClr val="0070C0"/>
                </a:solidFill>
              </a:rPr>
              <a:t>Guy Katz</a:t>
            </a:r>
          </a:p>
        </p:txBody>
      </p:sp>
      <p:sp>
        <p:nvSpPr>
          <p:cNvPr id="8" name="AutoShape 6" descr="Image result for synopsy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2705862" y="4274403"/>
                <a:ext cx="4725924" cy="830997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000000"/>
                    </a:solidFill>
                  </a:rPr>
                  <a:t>LAIV Seminar</a:t>
                </a:r>
              </a:p>
              <a:p>
                <a:pPr algn="ctr"/>
                <a:r>
                  <a:rPr lang="en-US" sz="2400" dirty="0">
                    <a:solidFill>
                      <a:srgbClr val="000000"/>
                    </a:solidFill>
                  </a:rPr>
                  <a:t>May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13</m:t>
                    </m:r>
                  </m:oMath>
                </a14:m>
                <a:r>
                  <a:rPr lang="en-US" sz="2400" baseline="30000" dirty="0">
                    <a:solidFill>
                      <a:srgbClr val="000000"/>
                    </a:solidFill>
                  </a:rPr>
                  <a:t>th</a:t>
                </a:r>
                <a:r>
                  <a:rPr lang="en-US" sz="2400" dirty="0">
                    <a:solidFill>
                      <a:srgbClr val="00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862" y="4274403"/>
                <a:ext cx="4725924" cy="830997"/>
              </a:xfrm>
              <a:prstGeom prst="rect">
                <a:avLst/>
              </a:prstGeom>
              <a:blipFill>
                <a:blip r:embed="rId3"/>
                <a:stretch>
                  <a:fillRect t="-4380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 descr="Image result for huj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021036"/>
            <a:ext cx="1828800" cy="183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671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Certifying ACAS Xu Networks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81600"/>
          </a:xfrm>
        </p:spPr>
        <p:txBody>
          <a:bodyPr>
            <a:normAutofit/>
          </a:bodyPr>
          <a:lstStyle/>
          <a:p>
            <a:r>
              <a:rPr lang="en-US" sz="2400" dirty="0"/>
              <a:t>Neural networks generalize</a:t>
            </a:r>
            <a:r>
              <a:rPr lang="en-US" sz="2400" i="1" dirty="0"/>
              <a:t> </a:t>
            </a:r>
            <a:r>
              <a:rPr lang="en-US" sz="2400" dirty="0"/>
              <a:t>to previously-unseen inputs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Show that certain properties hold for </a:t>
            </a:r>
            <a:r>
              <a:rPr lang="en-US" sz="2400" dirty="0">
                <a:solidFill>
                  <a:srgbClr val="0066FF"/>
                </a:solidFill>
              </a:rPr>
              <a:t>all inputs</a:t>
            </a:r>
          </a:p>
          <a:p>
            <a:endParaRPr lang="en-US" sz="2400" dirty="0"/>
          </a:p>
          <a:p>
            <a:r>
              <a:rPr lang="en-US" sz="2400" dirty="0"/>
              <a:t>Examples:</a:t>
            </a:r>
          </a:p>
          <a:p>
            <a:pPr lvl="1"/>
            <a:r>
              <a:rPr lang="en-US" sz="2000" dirty="0"/>
              <a:t>If intruder is distant, advisory is always COC</a:t>
            </a:r>
          </a:p>
          <a:p>
            <a:pPr lvl="1"/>
            <a:r>
              <a:rPr lang="en-US" sz="2000" dirty="0"/>
              <a:t>If intruder is nearby on the left, advisory is always “strong right” </a:t>
            </a:r>
          </a:p>
          <a:p>
            <a:pPr lvl="1"/>
            <a:endParaRPr lang="en-US" sz="2000" dirty="0"/>
          </a:p>
          <a:p>
            <a:r>
              <a:rPr lang="en-US" sz="2400" dirty="0"/>
              <a:t>Crucial for increasing the level of confidence</a:t>
            </a:r>
          </a:p>
          <a:p>
            <a:endParaRPr lang="en-US" sz="2400" dirty="0"/>
          </a:p>
          <a:p>
            <a:pPr marL="82296" indent="0">
              <a:buNone/>
            </a:pPr>
            <a:endParaRPr lang="en-US" sz="2400" dirty="0"/>
          </a:p>
          <a:p>
            <a:pPr marL="82296" indent="0">
              <a:buNone/>
            </a:pPr>
            <a:endParaRPr lang="en-US" sz="24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marL="402336" lvl="1" indent="0">
              <a:buNone/>
            </a:pPr>
            <a:endParaRPr lang="en-US" sz="2000" dirty="0"/>
          </a:p>
          <a:p>
            <a:pPr lvl="1"/>
            <a:endParaRPr lang="en-US" sz="1600" dirty="0"/>
          </a:p>
        </p:txBody>
      </p:sp>
      <p:sp>
        <p:nvSpPr>
          <p:cNvPr id="5" name="AutoShape 4" descr="data:image/jpeg;base64,/9j/4AAQSkZJRgABAQAAAQABAAD/2wCEAAkGBhQQEBAUEhAWFRUSGBcSFhMVFxgUFBASFBIVFBUTFxQXGyYeGBkkGRIZHy8gIycqLiwsFh4xNTAqNSY3LCkBCQoKDgwOFw8PGiwkHyQsLCwsLSwsKSwsLCksLCkpLCwsLCwsLCwpKSksKS8sLCwpKSwpKSwpLCksKSwsLCksLP/AABEIAMwAzAMBIgACEQEDEQH/xAAcAAEAAgMBAQEAAAAAAAAAAAAABQYCAwQHAQj/xABAEAACAQIDBAYGBwcEAwAAAAABAgADEQQhMQUSQWEGEyJRcYEyQlKRobEHFDNTYnLBFSNDgpLC0pOy0dNEVKL/xAAYAQEBAQEBAAAAAAAAAAAAAAAAAQIDBP/EACARAQEAAgIDAQADAAAAAAAAAAABAhESIQMxQRMEImH/2gAMAwEAAhEDEQA/APcYiICIiAiIgIiICIiAiIgIiICIiAiIgIiICIiAiIgIiICIiAiIgIiICIiAiIgIiICIiAiIgIiICIiAiIgIiICIiAiIgIkB0j21Vw7U91V3HFt8gsd8XutgwtlmNb5904KXSItcnEMvGwppb5E/GamFs2zyi3RObZ1dqlKmzABmUE20z48p0zLRERAREQEREBERAREQEREBE0YvE7i6XYndVfaY8PDIkngATOVsKioXqEkgFma7AZZmwByHACUSMTi2MWNFC97tdwDqqsSVU3zuFI1nbIEREBERAREQObaGAWvTam+jcRqp4MOYOc88q4dqNRqb+kptyYcGHIj/AI4T0yQnSfYvXpvoP3lO9vxrqU/Uc/GdMMtXTGWO0TsfaL0vR7Scaf6qeB5aHlrLXhMWtVd5TfgRoVPcRwMoOzcTpLFhUNwyNuv36hh7LDiPiOEueKY1P1aoUEsbATQlZ2zAVRwDXLW7yBp4TiLszA1BmNFGarzHeefym6rUNgq+k+Q/COLeUxpvboweIZ9+4FlO6GF+0R6WR7jl750zCjSCKFGgFpnMqREQEREBERATGpUCgkmwAuT3ATKQm0cb1j7g9BDn+NwdPBT8fCWTaWt1KoXY1GFr5Kp9RP8AI2BPkOE07TPWtSoD+Id+pyooQTfxNl85lSe/zn3YKb5q1z/FO6nKilwvvNz5ia9J7TEREw0REQEREBERAREitpba3LrTAZhkT6iHn3nkPMiWTaW6V/pVgFoVRVUgLVJ3l4h9SwHEHj3Hxyy2VtMZa+Njb3yI2hQes5LEsTqx4D5AchMMPjHpU9ykCy1DumswPVgjMqnebT1cf66rhvtfErhhNSV2pux6suWsAwKgADgbkW77i8r2H2g4UBSt+9r5+6fKu0Md6hw/mG/UzhcbHWVaRiqzaU0X8zk/7VmW5XP8SmvIIzfEuPlKlR2xtEHtUqDDkbf3yVwu26x+0pKvgQf7pnVa3Ff6TfS3Q2divq9Wr1ji3WBadhS3hcAuHyNje26dZdKG2esVWSjUYMAwNlAIIuPSYHztPBOnX0Y4vE7TrVaKq6Yl9/fLqBSLW3lYE3sD3A5T3vY2zPq+HoUt6/VU0p73tbihb/CLNErm2n0pp4UKcSBSVzuqWdBc9wBYE+AuZLUK61FVkYMrC4I0InmH0q/RfidrYmjUpYimiU6e5u1N64bfJJAAOoI90tXRjZtfA4WjQLU6hpqoLEuLsEUNbI5FgT5yKtMSJ+u1/Zpe9/8AifRi654Uv/uB825tTqxuKe2419hdN7x4D38JC0qlgAOEkBsEuxd6pLMbkgW8hnoNAJ2U9jIvrH3CblkjFlqLr3ZFpqbNXO4DxVNXbyUGWWjSCKqqLBQFA7gBYCRj7MAqCoKrhgu4LBDYE3Nt5TbQe6bOpf8A9mp/TS/65m3ayaSUSOtVGldT+enf4qy/KfHx1VBd6aso1NNrED8r2+cjSSicmztq0sQm9SqBhyOY8RqJ1yBERATGpUCgliABqTkBNWIxQWwA3mOiDU8z3DmZy16q0/3ldxcZqvqp+UcW5nytLoZ1d6qOKJ3aO/jxQctfDSQ2NqKCKaLvvwpprbnwUczO/wDfYnvo0zxP2rjkD6Pn7pIYPAJRFkW18ydWY95Y5kzUvFnW0LhOjO92sSQQM+pX7MfnOr/LxnJjNrium4FVKRtbIFyNVI4JwPE+EtjLcEHjlKXj+itan9laooyAuFqADQEHJvG48JZd3tLNenfTajYAovdz980V8PTPosVPjcfGV8VHDbhVgw9UghrHQ2OdspJYfZWIfSmRzbKdZNfXPf8Ag1KoDkwPO820qB9ap5Cbj0argXLKPOU6l0voviHoU6yvUQkEKTY21sSLNblNSy+ql6XuhVppoLnvOc6f2yO+U4YszRW20ib4aqoKL1jAnNEz7RHAZHPlJcJ9WZLudsjvmJ2uJR329TG/esvYUVGz9Gm2jnkbazI7ZS+71i33OttfPq/b8OcfnDnV0/awj9riUdOkFJt21ZTvoaq5+lTXVhyEU+kFJigWqCaiGqlvXpjVhHCHKrx+2h3z5+2+colDpNRfqd2qD14Y09e3uekNMiO4zfgdrJXprUpPvI17EcjY5HMZiOEOVXM7aExO2hKr180Y6oxpVQnpFGC527RUgZ8MzL+cTnVmxXS2jT3d+si7x3VuwG82lhnmc5TNt/Sp1oqUMPvUr9nrnFiCDZl3dU7t46d0ouzPo8xPVNTqtTUX30O8WKPkDoNGGRz4A8JaMH0NTsGvUNR1Fiw7AcD0d62ZI0vcXGs5cLfjfKRu6FYV2xdMKKlPd7TtTyplLG17GwudCpIPADOer0tpVKfpjrF9pQBUHioybyt4SqbKxKUEVKahVXRRkBJMbYB4yXx2LM1sw2KWou8jBhy4HiCNQeRm2VHCV2epvUTZ+J4OBwccR8Rwlj2btAVk3rWIJRl9lxqL8RnrznOzTcrS2yO07LWqKXNzmpHIZrew4C8ywux1Rt9iaj8GfPd/KNB46zviN00RESKREQKR0mwOITEPVp02ZW3SGTtFbKAVIGYzBOls5FUum1ekbMfJxY/GemTVXwqVBZ0Vh3MAfnOs8nWrHO4d7lUPE/SB1lGqjU7F0ZQwOhKkAzwjohsOuuPplqTKKTbzsQQLAHK/G/6z9QVeiGEY3+rqPy3Qe5SBMq3RXCsgXqFAGhXssL/iGfvkuWPuRZMvrzVcTOWvs+lUqNUZLs1M0WzNmpsblSNPOW/af0bXuaNX+V+yf61H6SmbU2S+HcpUqujAA7ty2R0N1a06zLl1HO46fV2NQH8MZ0hhzmTeiNFOefjrM6WzaKtTYIL0qZoqbk2pm3ZNznpxkS1BzpiT5s4/um/CdHMTWNqdcMe4VHv/ALpqyz4nV+u6jsmgnVbtIDqQypr2VqX3xmcwbnWfcPs2jT6rcpgdSGWmcyUD33gCeBvInaGzq2HYLUrHePqqzsfcHm2hhWOrknuzJ928ZN6+L7SSYKinV7tJR1bF0sLbjNfeI7r3MzwwSku7TUKty1lFhdjcm3jN2zujOIq23KLke0w3F/qa3wuZbtlfR6BY4h978CEhfN9T5WmbnIvG1UPrM+fWDPRR0Jwn3Tf6lT/KZDoZhfuj/qVf85P1Xg8+pq7aKTOmlsqs3q28SBL4nRTDD+D72c/NptHRvDD/AMemfFQfnJ+q8FITYZHp4ikniwvOzD7Lo+3UrH2aSMfiBLnS2ZST0aKDwVR+k6QJm+Srwiv4PZ9a1kprh0OrEh6pHgDYeZ8pM4PBLRQKt7aknMsx1YniTOiJi3bWiIiRSIiAiIgIiICfCbTh2ptqnh1u7ZnRBmzeXAczlKFt7pNVxN1vuU/YU6/mPrfLlOmHjuTGWcxTvSPp4tK6YezvoX1RDy9o/DxnmmMrNUdndizMbknUmdVUW1ynZsfo1XxZHVU91PvqmSfyjVvKe7DHHxTbzZXLOoA0Mrsd0d5/QSy9G+i2Kr50V+r0zriKgO+w/AmvnkJeNg9AaGGIdx11UevUFwp/Amg+JlmnHyfyd9YumHh13Vc2L0CwuGBJp9dUPpVa1nYnkDko8JPUsKieiir4AD5TbE8ltvdd5JPRERIpERAREQEREBERAREQEREBESP2htdad1Ubz92gW+m83Dw1+csmx21aoQFmIAGpOQEre1elJzWgLD7wjP8AlU/M+7v48diXqm9Rr20Gir4D9TnItQ1ZilBDUbiRki/mY5CdsfHJ3XLLK+o48SxJLMbk5libk+JM0YLZtXFNahT3hoajdmmv83HwF5cNm9B1uGxLdYderFxSXx4t528JaKdIKAFAAGQAFgB3ACbvmk6xZnj37VbY30f0aRD1z17jPtC1NTyTj53lqAtpPsTz5ZXLuu0knoiImVIiICIiAiIgIiICIiAiIgIifGYAEk2AzJOgHfA+zXXxCoLswA5/LmZzPjS32Yy+8b0f5Rq3wHPhIvF4xEYZtVqnQDtN5AZKPDleamO0tdWJ2k7egNwe0R2z4KfR88+Ug6uJG+Vpq1WocyB2iTpdmOmmp7uUk6WxatfOs3Vp92h7R/M+g8B75M4TBJRXdpoFHcOJ7ydSeZmtzH0zq1AYToq1SzYl8tepQ2Hgz6nyt4mWLD4ZaahUUKo0CiwHkJsiZuVvtqSQiImVIiICIiAiIgIiICIiAiIgIiICIiAkTisPXNQndpuoN0VnZbcyu6QWvxJ8LSWiWUQ5wNet9pUFJb5rTzcj85yHuM78Ds6nRFkW19TqzcyxzM6Yi1NEREikREBERAREQEREBERAREQEREBERAREQEREBERAREQEREBERAREQEREBERAREQEREBERAREQEREBERAREQEREBERAREQEREBERAREQEREBERAREQEREBERAREQ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2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 bldLvl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Neural Networks Overview</a:t>
            </a:r>
          </a:p>
          <a:p>
            <a:endParaRPr lang="en-US" sz="2800" dirty="0"/>
          </a:p>
          <a:p>
            <a:r>
              <a:rPr lang="en-US" sz="2800" dirty="0"/>
              <a:t>The Simplex Method</a:t>
            </a:r>
          </a:p>
          <a:p>
            <a:endParaRPr lang="en-US" sz="2800" dirty="0"/>
          </a:p>
          <a:p>
            <a:r>
              <a:rPr lang="en-US" sz="2800" dirty="0" err="1"/>
              <a:t>Reluplex</a:t>
            </a:r>
            <a:r>
              <a:rPr lang="en-US" sz="2800" dirty="0"/>
              <a:t> </a:t>
            </a:r>
          </a:p>
          <a:p>
            <a:endParaRPr lang="en-US" sz="2800" dirty="0"/>
          </a:p>
          <a:p>
            <a:r>
              <a:rPr lang="en-US" sz="2800" dirty="0"/>
              <a:t>Evaluation on the ACAS Xu Networks</a:t>
            </a:r>
          </a:p>
          <a:p>
            <a:endParaRPr lang="en-US" sz="2800" dirty="0"/>
          </a:p>
          <a:p>
            <a:r>
              <a:rPr lang="en-US" sz="2800" dirty="0"/>
              <a:t>Conclusion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10175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Neural Networks Overview</a:t>
            </a:r>
          </a:p>
          <a:p>
            <a:endParaRPr lang="en-US" sz="2800" dirty="0"/>
          </a:p>
          <a:p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The Simplex Method</a:t>
            </a:r>
          </a:p>
          <a:p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800" dirty="0" err="1">
                <a:solidFill>
                  <a:schemeClr val="bg1">
                    <a:lumMod val="85000"/>
                  </a:schemeClr>
                </a:solidFill>
              </a:rPr>
              <a:t>Reluplex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  <a:p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Evaluation on the ACAS Xu Networks</a:t>
            </a:r>
          </a:p>
          <a:p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Conclusion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40154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Neural Nets (DNNs)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5608" y="1447800"/>
                <a:ext cx="7498080" cy="5181600"/>
              </a:xfrm>
            </p:spPr>
            <p:txBody>
              <a:bodyPr>
                <a:normAutofit/>
              </a:bodyPr>
              <a:lstStyle/>
              <a:p>
                <a:pPr marL="82296" indent="0">
                  <a:buNone/>
                </a:pPr>
                <a:endParaRPr lang="en-US" sz="2400" dirty="0"/>
              </a:p>
              <a:p>
                <a:pPr marL="82296" indent="0">
                  <a:buNone/>
                </a:pPr>
                <a:endParaRPr lang="en-US" sz="2400" dirty="0"/>
              </a:p>
              <a:p>
                <a:pPr lvl="1"/>
                <a:endParaRPr lang="en-US" sz="2000" dirty="0"/>
              </a:p>
              <a:p>
                <a:pPr lvl="1"/>
                <a:endParaRPr lang="en-US" sz="2000" dirty="0"/>
              </a:p>
              <a:p>
                <a:pPr lvl="1"/>
                <a:endParaRPr lang="en-US" sz="2000" dirty="0"/>
              </a:p>
              <a:p>
                <a:pPr lvl="1"/>
                <a:endParaRPr lang="en-US" sz="2000" dirty="0"/>
              </a:p>
              <a:p>
                <a:pPr marL="402336" lvl="1" indent="0">
                  <a:buNone/>
                </a:pPr>
                <a:endParaRPr lang="en-US" sz="2000" dirty="0"/>
              </a:p>
              <a:p>
                <a:pPr marL="402336" lvl="1" indent="0">
                  <a:buNone/>
                </a:pPr>
                <a:endParaRPr lang="en-US" sz="2000" dirty="0"/>
              </a:p>
              <a:p>
                <a:r>
                  <a:rPr lang="en-US" sz="2400" dirty="0"/>
                  <a:t>Incomprehensible to humans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ACAS Xu networks: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sz="2400" dirty="0"/>
                  <a:t> layers,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310</m:t>
                    </m:r>
                  </m:oMath>
                </a14:m>
                <a:r>
                  <a:rPr lang="en-US" sz="2400" dirty="0"/>
                  <a:t> nodes (x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45</m:t>
                    </m:r>
                  </m:oMath>
                </a14:m>
                <a:r>
                  <a:rPr lang="en-US" sz="2400" dirty="0"/>
                  <a:t>)</a:t>
                </a:r>
              </a:p>
              <a:p>
                <a:endParaRPr lang="en-US" sz="2400" dirty="0"/>
              </a:p>
              <a:p>
                <a:pPr lvl="1"/>
                <a:endParaRPr lang="en-US" sz="1600" dirty="0"/>
              </a:p>
            </p:txBody>
          </p:sp>
        </mc:Choice>
        <mc:Fallback xmlns="">
          <p:sp>
            <p:nvSpPr>
              <p:cNvPr id="2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608" y="1447800"/>
                <a:ext cx="7498080" cy="5181600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utoShape 4" descr="data:image/jpeg;base64,/9j/4AAQSkZJRgABAQAAAQABAAD/2wCEAAkGBhQQEBAUEhAWFRUSGBcSFhMVFxgUFBASFBIVFBUTFxQXGyYeGBkkGRIZHy8gIycqLiwsFh4xNTAqNSY3LCkBCQoKDgwOFw8PGiwkHyQsLCwsLSwsKSwsLCksLCkpLCwsLCwsLCwpKSksKS8sLCwpKSwpKSwpLCksKSwsLCksLP/AABEIAMwAzAMBIgACEQEDEQH/xAAcAAEAAgMBAQEAAAAAAAAAAAAABQYCAwQHAQj/xABAEAACAQIDBAYGBwcEAwAAAAABAgADEQQhMQUSQWEGEyJRcYEyQlKRobEHFDNTYnLBFSNDgpLC0pOy0dNEVKL/xAAYAQEBAQEBAAAAAAAAAAAAAAAAAQIDBP/EACARAQEAAgIDAQADAAAAAAAAAAABAhESIQMxQRMEImH/2gAMAwEAAhEDEQA/APcYiICIiAiIgIiICIiAiIgIiICIiAiIgIiICIiAiIgIiICIiAiIgIiICIiAiIgIiICIiAiIgIiICIiAiIgIiICIiAiIgIkB0j21Vw7U91V3HFt8gsd8XutgwtlmNb5904KXSItcnEMvGwppb5E/GamFs2zyi3RObZ1dqlKmzABmUE20z48p0zLRERAREQEREBERAREQEREBE0YvE7i6XYndVfaY8PDIkngATOVsKioXqEkgFma7AZZmwByHACUSMTi2MWNFC97tdwDqqsSVU3zuFI1nbIEREBERAREQObaGAWvTam+jcRqp4MOYOc88q4dqNRqb+kptyYcGHIj/AI4T0yQnSfYvXpvoP3lO9vxrqU/Uc/GdMMtXTGWO0TsfaL0vR7Scaf6qeB5aHlrLXhMWtVd5TfgRoVPcRwMoOzcTpLFhUNwyNuv36hh7LDiPiOEueKY1P1aoUEsbATQlZ2zAVRwDXLW7yBp4TiLszA1BmNFGarzHeefym6rUNgq+k+Q/COLeUxpvboweIZ9+4FlO6GF+0R6WR7jl750zCjSCKFGgFpnMqREQEREBERATGpUCgkmwAuT3ATKQm0cb1j7g9BDn+NwdPBT8fCWTaWt1KoXY1GFr5Kp9RP8AI2BPkOE07TPWtSoD+Id+pyooQTfxNl85lSe/zn3YKb5q1z/FO6nKilwvvNz5ia9J7TEREw0REQEREBERAREitpba3LrTAZhkT6iHn3nkPMiWTaW6V/pVgFoVRVUgLVJ3l4h9SwHEHj3Hxyy2VtMZa+Njb3yI2hQes5LEsTqx4D5AchMMPjHpU9ykCy1DumswPVgjMqnebT1cf66rhvtfErhhNSV2pux6suWsAwKgADgbkW77i8r2H2g4UBSt+9r5+6fKu0Md6hw/mG/UzhcbHWVaRiqzaU0X8zk/7VmW5XP8SmvIIzfEuPlKlR2xtEHtUqDDkbf3yVwu26x+0pKvgQf7pnVa3Ff6TfS3Q2divq9Wr1ji3WBadhS3hcAuHyNje26dZdKG2esVWSjUYMAwNlAIIuPSYHztPBOnX0Y4vE7TrVaKq6Yl9/fLqBSLW3lYE3sD3A5T3vY2zPq+HoUt6/VU0p73tbihb/CLNErm2n0pp4UKcSBSVzuqWdBc9wBYE+AuZLUK61FVkYMrC4I0InmH0q/RfidrYmjUpYimiU6e5u1N64bfJJAAOoI90tXRjZtfA4WjQLU6hpqoLEuLsEUNbI5FgT5yKtMSJ+u1/Zpe9/8AifRi654Uv/uB825tTqxuKe2419hdN7x4D38JC0qlgAOEkBsEuxd6pLMbkgW8hnoNAJ2U9jIvrH3CblkjFlqLr3ZFpqbNXO4DxVNXbyUGWWjSCKqqLBQFA7gBYCRj7MAqCoKrhgu4LBDYE3Nt5TbQe6bOpf8A9mp/TS/65m3ayaSUSOtVGldT+enf4qy/KfHx1VBd6aso1NNrED8r2+cjSSicmztq0sQm9SqBhyOY8RqJ1yBERATGpUCgliABqTkBNWIxQWwA3mOiDU8z3DmZy16q0/3ldxcZqvqp+UcW5nytLoZ1d6qOKJ3aO/jxQctfDSQ2NqKCKaLvvwpprbnwUczO/wDfYnvo0zxP2rjkD6Pn7pIYPAJRFkW18ydWY95Y5kzUvFnW0LhOjO92sSQQM+pX7MfnOr/LxnJjNrium4FVKRtbIFyNVI4JwPE+EtjLcEHjlKXj+itan9laooyAuFqADQEHJvG48JZd3tLNenfTajYAovdz980V8PTPosVPjcfGV8VHDbhVgw9UghrHQ2OdspJYfZWIfSmRzbKdZNfXPf8Ag1KoDkwPO820qB9ap5Cbj0argXLKPOU6l0voviHoU6yvUQkEKTY21sSLNblNSy+ql6XuhVppoLnvOc6f2yO+U4YszRW20ib4aqoKL1jAnNEz7RHAZHPlJcJ9WZLudsjvmJ2uJR329TG/esvYUVGz9Gm2jnkbazI7ZS+71i33OttfPq/b8OcfnDnV0/awj9riUdOkFJt21ZTvoaq5+lTXVhyEU+kFJigWqCaiGqlvXpjVhHCHKrx+2h3z5+2+colDpNRfqd2qD14Y09e3uekNMiO4zfgdrJXprUpPvI17EcjY5HMZiOEOVXM7aExO2hKr180Y6oxpVQnpFGC527RUgZ8MzL+cTnVmxXS2jT3d+si7x3VuwG82lhnmc5TNt/Sp1oqUMPvUr9nrnFiCDZl3dU7t46d0ouzPo8xPVNTqtTUX30O8WKPkDoNGGRz4A8JaMH0NTsGvUNR1Fiw7AcD0d62ZI0vcXGs5cLfjfKRu6FYV2xdMKKlPd7TtTyplLG17GwudCpIPADOer0tpVKfpjrF9pQBUHioybyt4SqbKxKUEVKahVXRRkBJMbYB4yXx2LM1sw2KWou8jBhy4HiCNQeRm2VHCV2epvUTZ+J4OBwccR8Rwlj2btAVk3rWIJRl9lxqL8RnrznOzTcrS2yO07LWqKXNzmpHIZrew4C8ywux1Rt9iaj8GfPd/KNB46zviN00RESKREQKR0mwOITEPVp02ZW3SGTtFbKAVIGYzBOls5FUum1ekbMfJxY/GemTVXwqVBZ0Vh3MAfnOs8nWrHO4d7lUPE/SB1lGqjU7F0ZQwOhKkAzwjohsOuuPplqTKKTbzsQQLAHK/G/6z9QVeiGEY3+rqPy3Qe5SBMq3RXCsgXqFAGhXssL/iGfvkuWPuRZMvrzVcTOWvs+lUqNUZLs1M0WzNmpsblSNPOW/af0bXuaNX+V+yf61H6SmbU2S+HcpUqujAA7ty2R0N1a06zLl1HO46fV2NQH8MZ0hhzmTeiNFOefjrM6WzaKtTYIL0qZoqbk2pm3ZNznpxkS1BzpiT5s4/um/CdHMTWNqdcMe4VHv/ALpqyz4nV+u6jsmgnVbtIDqQypr2VqX3xmcwbnWfcPs2jT6rcpgdSGWmcyUD33gCeBvInaGzq2HYLUrHePqqzsfcHm2hhWOrknuzJ928ZN6+L7SSYKinV7tJR1bF0sLbjNfeI7r3MzwwSku7TUKty1lFhdjcm3jN2zujOIq23KLke0w3F/qa3wuZbtlfR6BY4h978CEhfN9T5WmbnIvG1UPrM+fWDPRR0Jwn3Tf6lT/KZDoZhfuj/qVf85P1Xg8+pq7aKTOmlsqs3q28SBL4nRTDD+D72c/NptHRvDD/AMemfFQfnJ+q8FITYZHp4ikniwvOzD7Lo+3UrH2aSMfiBLnS2ZST0aKDwVR+k6QJm+Srwiv4PZ9a1kprh0OrEh6pHgDYeZ8pM4PBLRQKt7aknMsx1YniTOiJi3bWiIiRSIiAiIgIiICfCbTh2ptqnh1u7ZnRBmzeXAczlKFt7pNVxN1vuU/YU6/mPrfLlOmHjuTGWcxTvSPp4tK6YezvoX1RDy9o/DxnmmMrNUdndizMbknUmdVUW1ynZsfo1XxZHVU91PvqmSfyjVvKe7DHHxTbzZXLOoA0Mrsd0d5/QSy9G+i2Kr50V+r0zriKgO+w/AmvnkJeNg9AaGGIdx11UevUFwp/Amg+JlmnHyfyd9YumHh13Vc2L0CwuGBJp9dUPpVa1nYnkDko8JPUsKieiir4AD5TbE8ltvdd5JPRERIpERAREQEREBERAREQEREBESP2htdad1Ubz92gW+m83Dw1+csmx21aoQFmIAGpOQEre1elJzWgLD7wjP8AlU/M+7v48diXqm9Rr20Gir4D9TnItQ1ZilBDUbiRki/mY5CdsfHJ3XLLK+o48SxJLMbk5libk+JM0YLZtXFNahT3hoajdmmv83HwF5cNm9B1uGxLdYderFxSXx4t528JaKdIKAFAAGQAFgB3ACbvmk6xZnj37VbY30f0aRD1z17jPtC1NTyTj53lqAtpPsTz5ZXLuu0knoiImVIiICIiAiIgIiICIiAiIgIifGYAEk2AzJOgHfA+zXXxCoLswA5/LmZzPjS32Yy+8b0f5Rq3wHPhIvF4xEYZtVqnQDtN5AZKPDleamO0tdWJ2k7egNwe0R2z4KfR88+Ug6uJG+Vpq1WocyB2iTpdmOmmp7uUk6WxatfOs3Vp92h7R/M+g8B75M4TBJRXdpoFHcOJ7ydSeZmtzH0zq1AYToq1SzYl8tepQ2Hgz6nyt4mWLD4ZaahUUKo0CiwHkJsiZuVvtqSQiImVIiICIiAiIgIiICIiAiIgIiICIiAkTisPXNQndpuoN0VnZbcyu6QWvxJ8LSWiWUQ5wNet9pUFJb5rTzcj85yHuM78Ds6nRFkW19TqzcyxzM6Yi1NEREikREBERAREQEREBERAREQEREBERAREQEREBERAREQEREBERAREQEREBERAREQEREBERAREQEREBERAREQEREBERAREQEREBERAREQEREBERAREQEREBERAREQ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7696" y="1676400"/>
            <a:ext cx="6669104" cy="243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9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 bldLvl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Verifying Neural Networks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Does an input property imply an output property?</a:t>
                </a:r>
              </a:p>
              <a:p>
                <a:pPr lvl="1"/>
                <a:r>
                  <a:rPr lang="en-US" sz="2000" i="1" dirty="0">
                    <a:solidFill>
                      <a:srgbClr val="0070C0"/>
                    </a:solidFill>
                  </a:rPr>
                  <a:t>Intruder is distant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i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Advisory is clear of conflict</a:t>
                </a:r>
                <a:r>
                  <a:rPr lang="en-US" sz="2000" dirty="0"/>
                  <a:t>?</a:t>
                </a:r>
              </a:p>
              <a:p>
                <a:pPr lvl="1"/>
                <a:endParaRPr lang="en-US" sz="2400" dirty="0"/>
              </a:p>
              <a:p>
                <a:r>
                  <a:rPr lang="en-US" sz="2400" dirty="0"/>
                  <a:t>This problem is NP-complete in the size of the network</a:t>
                </a:r>
              </a:p>
              <a:p>
                <a:pPr lvl="1"/>
                <a:r>
                  <a:rPr lang="en-US" sz="2000" dirty="0"/>
                  <a:t>Verifying a network with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300</m:t>
                    </m:r>
                  </m:oMath>
                </a14:m>
                <a:r>
                  <a:rPr lang="en-US" sz="2000" dirty="0"/>
                  <a:t> nodes may require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300</m:t>
                        </m:r>
                      </m:sup>
                    </m:sSup>
                  </m:oMath>
                </a14:m>
                <a:r>
                  <a:rPr lang="en-US" sz="2000" dirty="0"/>
                  <a:t> actions</a:t>
                </a:r>
              </a:p>
              <a:p>
                <a:pPr lvl="1"/>
                <a:endParaRPr lang="en-US" sz="2000" dirty="0"/>
              </a:p>
              <a:p>
                <a:r>
                  <a:rPr lang="en-US" sz="2400" dirty="0"/>
                  <a:t>This is often the case in verification</a:t>
                </a:r>
              </a:p>
              <a:p>
                <a:pPr lvl="1"/>
                <a:r>
                  <a:rPr lang="en-US" sz="2000" dirty="0"/>
                  <a:t>But many success stories exist!</a:t>
                </a:r>
              </a:p>
              <a:p>
                <a:pPr lvl="1"/>
                <a:endParaRPr lang="en-US" sz="2000" dirty="0"/>
              </a:p>
              <a:p>
                <a:r>
                  <a:rPr lang="en-US" sz="2400" dirty="0"/>
                  <a:t>Key point: worst-case does not usually happen in practice!</a:t>
                </a:r>
              </a:p>
              <a:p>
                <a:pPr lvl="1"/>
                <a:endParaRPr lang="en-US" sz="2400" dirty="0"/>
              </a:p>
              <a:p>
                <a:pPr lvl="1"/>
                <a:endParaRPr lang="en-US" sz="2400" dirty="0"/>
              </a:p>
              <a:p>
                <a:pPr lvl="1"/>
                <a:endParaRPr lang="en-US" sz="2400" dirty="0"/>
              </a:p>
              <a:p>
                <a:pPr lvl="1"/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017" r="-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754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81600"/>
          </a:xfrm>
        </p:spPr>
        <p:txBody>
          <a:bodyPr>
            <a:normAutofit/>
          </a:bodyPr>
          <a:lstStyle/>
          <a:p>
            <a:r>
              <a:rPr lang="en-US" sz="2400" dirty="0"/>
              <a:t>Steps:</a:t>
            </a:r>
          </a:p>
          <a:p>
            <a:pPr marL="859536" lvl="1" indent="-457200">
              <a:buFont typeface="+mj-lt"/>
              <a:buAutoNum type="arabicPeriod"/>
            </a:pPr>
            <a:r>
              <a:rPr lang="en-US" sz="2000" dirty="0"/>
              <a:t>Weighted sum</a:t>
            </a:r>
          </a:p>
          <a:p>
            <a:pPr marL="859536" lvl="1" indent="-457200">
              <a:buFont typeface="+mj-lt"/>
              <a:buAutoNum type="arabicPeriod"/>
            </a:pPr>
            <a:r>
              <a:rPr lang="en-US" sz="2000" dirty="0"/>
              <a:t>Activation function</a:t>
            </a:r>
          </a:p>
          <a:p>
            <a:pPr marL="859536" lvl="1" indent="-457200">
              <a:buFont typeface="+mj-lt"/>
              <a:buAutoNum type="arabicPeriod"/>
            </a:pPr>
            <a:endParaRPr lang="en-US" sz="2000" dirty="0"/>
          </a:p>
          <a:p>
            <a:pPr marL="859536" lvl="1" indent="-457200">
              <a:buFont typeface="+mj-lt"/>
              <a:buAutoNum type="arabicPeriod"/>
            </a:pPr>
            <a:endParaRPr lang="en-US" sz="2000" dirty="0"/>
          </a:p>
          <a:p>
            <a:pPr marL="859536" lvl="1" indent="-457200">
              <a:buFont typeface="+mj-lt"/>
              <a:buAutoNum type="arabicPeriod"/>
            </a:pPr>
            <a:endParaRPr lang="en-US" sz="2000" dirty="0"/>
          </a:p>
          <a:p>
            <a:pPr marL="859536" lvl="1" indent="-457200">
              <a:buFont typeface="+mj-lt"/>
              <a:buAutoNum type="arabicPeriod"/>
            </a:pPr>
            <a:endParaRPr lang="en-US" sz="2000" dirty="0"/>
          </a:p>
          <a:p>
            <a:pPr marL="859536" lvl="1" indent="-457200">
              <a:buFont typeface="+mj-lt"/>
              <a:buAutoNum type="arabicPeriod"/>
            </a:pPr>
            <a:endParaRPr lang="en-US" sz="2000" dirty="0"/>
          </a:p>
          <a:p>
            <a:pPr marL="859536" lvl="1" indent="-457200">
              <a:buFont typeface="+mj-lt"/>
              <a:buAutoNum type="arabicPeriod"/>
            </a:pPr>
            <a:endParaRPr lang="en-US" sz="2000" dirty="0"/>
          </a:p>
          <a:p>
            <a:pPr marL="859536" lvl="1" indent="-457200">
              <a:buFont typeface="+mj-lt"/>
              <a:buAutoNum type="arabicPeriod"/>
            </a:pPr>
            <a:endParaRPr lang="en-US" sz="2000" dirty="0"/>
          </a:p>
          <a:p>
            <a:endParaRPr lang="en-US" sz="2400" dirty="0"/>
          </a:p>
          <a:p>
            <a:pPr lvl="1"/>
            <a:endParaRPr lang="en-US" sz="2000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2938363"/>
            <a:ext cx="6272887" cy="2292417"/>
          </a:xfrm>
          <a:prstGeom prst="rect">
            <a:avLst/>
          </a:prstGeom>
        </p:spPr>
      </p:pic>
      <p:sp>
        <p:nvSpPr>
          <p:cNvPr id="4" name="Isosceles Triangle 3"/>
          <p:cNvSpPr/>
          <p:nvPr/>
        </p:nvSpPr>
        <p:spPr>
          <a:xfrm rot="5400000">
            <a:off x="3759856" y="2627285"/>
            <a:ext cx="1014469" cy="1403060"/>
          </a:xfrm>
          <a:prstGeom prst="triangle">
            <a:avLst>
              <a:gd name="adj" fmla="val 49121"/>
            </a:avLst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232147" y="3855972"/>
            <a:ext cx="676275" cy="457200"/>
          </a:xfrm>
          <a:prstGeom prst="ellipse">
            <a:avLst/>
          </a:prstGeom>
          <a:solidFill>
            <a:srgbClr val="8080FF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/>
              <p:cNvSpPr/>
              <p:nvPr/>
            </p:nvSpPr>
            <p:spPr>
              <a:xfrm>
                <a:off x="4232147" y="3855972"/>
                <a:ext cx="676275" cy="457200"/>
              </a:xfrm>
              <a:prstGeom prst="ellipse">
                <a:avLst/>
              </a:prstGeom>
              <a:solidFill>
                <a:srgbClr val="8080FF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(4)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Oval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2147" y="3855972"/>
                <a:ext cx="676275" cy="457200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508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968621" y="3886200"/>
                <a:ext cx="34465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2⋅1+0⋅3+(−1)⋅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621" y="3886200"/>
                <a:ext cx="3446526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7008" y="274638"/>
            <a:ext cx="7936992" cy="1143000"/>
          </a:xfrm>
        </p:spPr>
        <p:txBody>
          <a:bodyPr>
            <a:normAutofit/>
          </a:bodyPr>
          <a:lstStyle/>
          <a:p>
            <a:r>
              <a:rPr lang="en-US" dirty="0"/>
              <a:t>The Culprits: Activation Functions</a:t>
            </a:r>
          </a:p>
        </p:txBody>
      </p:sp>
      <p:sp>
        <p:nvSpPr>
          <p:cNvPr id="5" name="AutoShape 4" descr="data:image/jpeg;base64,/9j/4AAQSkZJRgABAQAAAQABAAD/2wCEAAkGBhQQEBAUEhAWFRUSGBcSFhMVFxgUFBASFBIVFBUTFxQXGyYeGBkkGRIZHy8gIycqLiwsFh4xNTAqNSY3LCkBCQoKDgwOFw8PGiwkHyQsLCwsLSwsKSwsLCksLCkpLCwsLCwsLCwpKSksKS8sLCwpKSwpKSwpLCksKSwsLCksLP/AABEIAMwAzAMBIgACEQEDEQH/xAAcAAEAAgMBAQEAAAAAAAAAAAAABQYCAwQHAQj/xABAEAACAQIDBAYGBwcEAwAAAAABAgADEQQhMQUSQWEGEyJRcYEyQlKRobEHFDNTYnLBFSNDgpLC0pOy0dNEVKL/xAAYAQEBAQEBAAAAAAAAAAAAAAAAAQIDBP/EACARAQEAAgIDAQADAAAAAAAAAAABAhESIQMxQRMEImH/2gAMAwEAAhEDEQA/APcYiICIiAiIgIiICIiAiIgIiICIiAiIgIiICIiAiIgIiICIiAiIgIiICIiAiIgIiICIiAiIgIiICIiAiIgIiICIiAiIgIkB0j21Vw7U91V3HFt8gsd8XutgwtlmNb5904KXSItcnEMvGwppb5E/GamFs2zyi3RObZ1dqlKmzABmUE20z48p0zLRERAREQEREBERAREQEREBE0YvE7i6XYndVfaY8PDIkngATOVsKioXqEkgFma7AZZmwByHACUSMTi2MWNFC97tdwDqqsSVU3zuFI1nbIEREBERAREQObaGAWvTam+jcRqp4MOYOc88q4dqNRqb+kptyYcGHIj/AI4T0yQnSfYvXpvoP3lO9vxrqU/Uc/GdMMtXTGWO0TsfaL0vR7Scaf6qeB5aHlrLXhMWtVd5TfgRoVPcRwMoOzcTpLFhUNwyNuv36hh7LDiPiOEueKY1P1aoUEsbATQlZ2zAVRwDXLW7yBp4TiLszA1BmNFGarzHeefym6rUNgq+k+Q/COLeUxpvboweIZ9+4FlO6GF+0R6WR7jl750zCjSCKFGgFpnMqREQEREBERATGpUCgkmwAuT3ATKQm0cb1j7g9BDn+NwdPBT8fCWTaWt1KoXY1GFr5Kp9RP8AI2BPkOE07TPWtSoD+Id+pyooQTfxNl85lSe/zn3YKb5q1z/FO6nKilwvvNz5ia9J7TEREw0REQEREBERAREitpba3LrTAZhkT6iHn3nkPMiWTaW6V/pVgFoVRVUgLVJ3l4h9SwHEHj3Hxyy2VtMZa+Njb3yI2hQes5LEsTqx4D5AchMMPjHpU9ykCy1DumswPVgjMqnebT1cf66rhvtfErhhNSV2pux6suWsAwKgADgbkW77i8r2H2g4UBSt+9r5+6fKu0Md6hw/mG/UzhcbHWVaRiqzaU0X8zk/7VmW5XP8SmvIIzfEuPlKlR2xtEHtUqDDkbf3yVwu26x+0pKvgQf7pnVa3Ff6TfS3Q2divq9Wr1ji3WBadhS3hcAuHyNje26dZdKG2esVWSjUYMAwNlAIIuPSYHztPBOnX0Y4vE7TrVaKq6Yl9/fLqBSLW3lYE3sD3A5T3vY2zPq+HoUt6/VU0p73tbihb/CLNErm2n0pp4UKcSBSVzuqWdBc9wBYE+AuZLUK61FVkYMrC4I0InmH0q/RfidrYmjUpYimiU6e5u1N64bfJJAAOoI90tXRjZtfA4WjQLU6hpqoLEuLsEUNbI5FgT5yKtMSJ+u1/Zpe9/8AifRi654Uv/uB825tTqxuKe2419hdN7x4D38JC0qlgAOEkBsEuxd6pLMbkgW8hnoNAJ2U9jIvrH3CblkjFlqLr3ZFpqbNXO4DxVNXbyUGWWjSCKqqLBQFA7gBYCRj7MAqCoKrhgu4LBDYE3Nt5TbQe6bOpf8A9mp/TS/65m3ayaSUSOtVGldT+enf4qy/KfHx1VBd6aso1NNrED8r2+cjSSicmztq0sQm9SqBhyOY8RqJ1yBERATGpUCgliABqTkBNWIxQWwA3mOiDU8z3DmZy16q0/3ldxcZqvqp+UcW5nytLoZ1d6qOKJ3aO/jxQctfDSQ2NqKCKaLvvwpprbnwUczO/wDfYnvo0zxP2rjkD6Pn7pIYPAJRFkW18ydWY95Y5kzUvFnW0LhOjO92sSQQM+pX7MfnOr/LxnJjNrium4FVKRtbIFyNVI4JwPE+EtjLcEHjlKXj+itan9laooyAuFqADQEHJvG48JZd3tLNenfTajYAovdz980V8PTPosVPjcfGV8VHDbhVgw9UghrHQ2OdspJYfZWIfSmRzbKdZNfXPf8Ag1KoDkwPO820qB9ap5Cbj0argXLKPOU6l0voviHoU6yvUQkEKTY21sSLNblNSy+ql6XuhVppoLnvOc6f2yO+U4YszRW20ib4aqoKL1jAnNEz7RHAZHPlJcJ9WZLudsjvmJ2uJR329TG/esvYUVGz9Gm2jnkbazI7ZS+71i33OttfPq/b8OcfnDnV0/awj9riUdOkFJt21ZTvoaq5+lTXVhyEU+kFJigWqCaiGqlvXpjVhHCHKrx+2h3z5+2+colDpNRfqd2qD14Y09e3uekNMiO4zfgdrJXprUpPvI17EcjY5HMZiOEOVXM7aExO2hKr180Y6oxpVQnpFGC527RUgZ8MzL+cTnVmxXS2jT3d+si7x3VuwG82lhnmc5TNt/Sp1oqUMPvUr9nrnFiCDZl3dU7t46d0ouzPo8xPVNTqtTUX30O8WKPkDoNGGRz4A8JaMH0NTsGvUNR1Fiw7AcD0d62ZI0vcXGs5cLfjfKRu6FYV2xdMKKlPd7TtTyplLG17GwudCpIPADOer0tpVKfpjrF9pQBUHioybyt4SqbKxKUEVKahVXRRkBJMbYB4yXx2LM1sw2KWou8jBhy4HiCNQeRm2VHCV2epvUTZ+J4OBwccR8Rwlj2btAVk3rWIJRl9lxqL8RnrznOzTcrS2yO07LWqKXNzmpHIZrew4C8ywux1Rt9iaj8GfPd/KNB46zviN00RESKREQKR0mwOITEPVp02ZW3SGTtFbKAVIGYzBOls5FUum1ekbMfJxY/GemTVXwqVBZ0Vh3MAfnOs8nWrHO4d7lUPE/SB1lGqjU7F0ZQwOhKkAzwjohsOuuPplqTKKTbzsQQLAHK/G/6z9QVeiGEY3+rqPy3Qe5SBMq3RXCsgXqFAGhXssL/iGfvkuWPuRZMvrzVcTOWvs+lUqNUZLs1M0WzNmpsblSNPOW/af0bXuaNX+V+yf61H6SmbU2S+HcpUqujAA7ty2R0N1a06zLl1HO46fV2NQH8MZ0hhzmTeiNFOefjrM6WzaKtTYIL0qZoqbk2pm3ZNznpxkS1BzpiT5s4/um/CdHMTWNqdcMe4VHv/ALpqyz4nV+u6jsmgnVbtIDqQypr2VqX3xmcwbnWfcPs2jT6rcpgdSGWmcyUD33gCeBvInaGzq2HYLUrHePqqzsfcHm2hhWOrknuzJ928ZN6+L7SSYKinV7tJR1bF0sLbjNfeI7r3MzwwSku7TUKty1lFhdjcm3jN2zujOIq23KLke0w3F/qa3wuZbtlfR6BY4h978CEhfN9T5WmbnIvG1UPrM+fWDPRR0Jwn3Tf6lT/KZDoZhfuj/qVf85P1Xg8+pq7aKTOmlsqs3q28SBL4nRTDD+D72c/NptHRvDD/AMemfFQfnJ+q8FITYZHp4ikniwvOzD7Lo+3UrH2aSMfiBLnS2ZST0aKDwVR+k6QJm+Srwiv4PZ9a1kprh0OrEh6pHgDYeZ8pM4PBLRQKt7aknMsx1YniTOiJi3bWiIiRSIiAiIgIiICfCbTh2ptqnh1u7ZnRBmzeXAczlKFt7pNVxN1vuU/YU6/mPrfLlOmHjuTGWcxTvSPp4tK6YezvoX1RDy9o/DxnmmMrNUdndizMbknUmdVUW1ynZsfo1XxZHVU91PvqmSfyjVvKe7DHHxTbzZXLOoA0Mrsd0d5/QSy9G+i2Kr50V+r0zriKgO+w/AmvnkJeNg9AaGGIdx11UevUFwp/Amg+JlmnHyfyd9YumHh13Vc2L0CwuGBJp9dUPpVa1nYnkDko8JPUsKieiir4AD5TbE8ltvdd5JPRERIpERAREQEREBERAREQEREBESP2htdad1Ubz92gW+m83Dw1+csmx21aoQFmIAGpOQEre1elJzWgLD7wjP8AlU/M+7v48diXqm9Rr20Gir4D9TnItQ1ZilBDUbiRki/mY5CdsfHJ3XLLK+o48SxJLMbk5libk+JM0YLZtXFNahT3hoajdmmv83HwF5cNm9B1uGxLdYderFxSXx4t528JaKdIKAFAAGQAFgB3ACbvmk6xZnj37VbY30f0aRD1z17jPtC1NTyTj53lqAtpPsTz5ZXLuu0knoiImVIiICIiAiIgIiICIiAiIgIifGYAEk2AzJOgHfA+zXXxCoLswA5/LmZzPjS32Yy+8b0f5Rq3wHPhIvF4xEYZtVqnQDtN5AZKPDleamO0tdWJ2k7egNwe0R2z4KfR88+Ug6uJG+Vpq1WocyB2iTpdmOmmp7uUk6WxatfOs3Vp92h7R/M+g8B75M4TBJRXdpoFHcOJ7ydSeZmtzH0zq1AYToq1SzYl8tepQ2Hgz6nyt4mWLD4ZaahUUKo0CiwHkJsiZuVvtqSQiImVIiICIiAiIgIiICIiAiIgIiICIiAkTisPXNQndpuoN0VnZbcyu6QWvxJ8LSWiWUQ5wNet9pUFJb5rTzcj85yHuM78Ds6nRFkW19TqzcyxzM6Yi1NEREikREBERAREQEREBERAREQEREBERAREQEREBERAREQEREBERAREQEREBERAREQEREBERAREQEREBERAREQEREBERAREQEREBERAREQEREBERAREQEREBERAREQ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6" name="Straight Arrow Connector 5"/>
          <p:cNvCxnSpPr>
            <a:stCxn id="7" idx="6"/>
          </p:cNvCxnSpPr>
          <p:nvPr/>
        </p:nvCxnSpPr>
        <p:spPr>
          <a:xfrm>
            <a:off x="3352800" y="3292344"/>
            <a:ext cx="957463" cy="630583"/>
          </a:xfrm>
          <a:prstGeom prst="straightConnector1">
            <a:avLst/>
          </a:prstGeom>
          <a:ln w="4445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2819400" y="3063744"/>
            <a:ext cx="533400" cy="457200"/>
          </a:xfrm>
          <a:prstGeom prst="ellipse">
            <a:avLst/>
          </a:prstGeom>
          <a:solidFill>
            <a:srgbClr val="8080FF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819400" y="3855972"/>
            <a:ext cx="533400" cy="457200"/>
          </a:xfrm>
          <a:prstGeom prst="ellipse">
            <a:avLst/>
          </a:prstGeom>
          <a:solidFill>
            <a:srgbClr val="8080FF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819400" y="4648200"/>
            <a:ext cx="533400" cy="457200"/>
          </a:xfrm>
          <a:prstGeom prst="ellipse">
            <a:avLst/>
          </a:prstGeom>
          <a:solidFill>
            <a:srgbClr val="8080FF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/>
          <p:cNvCxnSpPr>
            <a:stCxn id="8" idx="6"/>
          </p:cNvCxnSpPr>
          <p:nvPr/>
        </p:nvCxnSpPr>
        <p:spPr>
          <a:xfrm>
            <a:off x="3352800" y="4084572"/>
            <a:ext cx="879348" cy="0"/>
          </a:xfrm>
          <a:prstGeom prst="straightConnector1">
            <a:avLst/>
          </a:prstGeom>
          <a:ln w="4445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9" idx="6"/>
          </p:cNvCxnSpPr>
          <p:nvPr/>
        </p:nvCxnSpPr>
        <p:spPr>
          <a:xfrm flipV="1">
            <a:off x="3352800" y="4246217"/>
            <a:ext cx="957463" cy="630583"/>
          </a:xfrm>
          <a:prstGeom prst="straightConnector1">
            <a:avLst/>
          </a:prstGeom>
          <a:ln w="4445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637026" y="3159484"/>
                <a:ext cx="4983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7026" y="3159484"/>
                <a:ext cx="498348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530727" y="3745468"/>
                <a:ext cx="4983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0727" y="3745468"/>
                <a:ext cx="498348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637026" y="4588976"/>
                <a:ext cx="4983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7026" y="4588976"/>
                <a:ext cx="498348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/>
              <p:cNvSpPr/>
              <p:nvPr/>
            </p:nvSpPr>
            <p:spPr>
              <a:xfrm>
                <a:off x="2819400" y="3063744"/>
                <a:ext cx="533400" cy="457200"/>
              </a:xfrm>
              <a:prstGeom prst="ellipse">
                <a:avLst/>
              </a:prstGeom>
              <a:solidFill>
                <a:srgbClr val="8080FF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Oval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3063744"/>
                <a:ext cx="533400" cy="457200"/>
              </a:xfrm>
              <a:prstGeom prst="ellipse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508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/>
              <p:cNvSpPr/>
              <p:nvPr/>
            </p:nvSpPr>
            <p:spPr>
              <a:xfrm>
                <a:off x="2819400" y="3855972"/>
                <a:ext cx="533400" cy="457200"/>
              </a:xfrm>
              <a:prstGeom prst="ellipse">
                <a:avLst/>
              </a:prstGeom>
              <a:solidFill>
                <a:srgbClr val="8080FF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Oval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3855972"/>
                <a:ext cx="533400" cy="457200"/>
              </a:xfrm>
              <a:prstGeom prst="ellipse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508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/>
              <p:cNvSpPr/>
              <p:nvPr/>
            </p:nvSpPr>
            <p:spPr>
              <a:xfrm>
                <a:off x="2819400" y="4648200"/>
                <a:ext cx="533400" cy="457200"/>
              </a:xfrm>
              <a:prstGeom prst="ellipse">
                <a:avLst/>
              </a:prstGeom>
              <a:solidFill>
                <a:srgbClr val="8080FF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Oval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4648200"/>
                <a:ext cx="533400" cy="457200"/>
              </a:xfrm>
              <a:prstGeom prst="ellipse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508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17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27" grpId="0" animBg="1"/>
      <p:bldP spid="23" grpId="0" animBg="1"/>
      <p:bldP spid="26" grpId="0"/>
      <p:bldP spid="7" grpId="0" animBg="1"/>
      <p:bldP spid="8" grpId="0" animBg="1"/>
      <p:bldP spid="9" grpId="0" animBg="1"/>
      <p:bldP spid="13" grpId="0"/>
      <p:bldP spid="14" grpId="0"/>
      <p:bldP spid="15" grpId="0"/>
      <p:bldP spid="16" grpId="0" animBg="1"/>
      <p:bldP spid="18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4232148" y="3840228"/>
            <a:ext cx="676274" cy="457200"/>
          </a:xfrm>
          <a:prstGeom prst="ellipse">
            <a:avLst/>
          </a:prstGeom>
          <a:solidFill>
            <a:srgbClr val="8080FF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/>
              <p:cNvSpPr/>
              <p:nvPr/>
            </p:nvSpPr>
            <p:spPr>
              <a:xfrm>
                <a:off x="4232148" y="3840228"/>
                <a:ext cx="676274" cy="457200"/>
              </a:xfrm>
              <a:prstGeom prst="ellipse">
                <a:avLst/>
              </a:prstGeom>
              <a:solidFill>
                <a:srgbClr val="8080FF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Oval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2148" y="3840228"/>
                <a:ext cx="676274" cy="457200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508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val 23"/>
              <p:cNvSpPr/>
              <p:nvPr/>
            </p:nvSpPr>
            <p:spPr>
              <a:xfrm>
                <a:off x="4232147" y="3840228"/>
                <a:ext cx="676275" cy="457200"/>
              </a:xfrm>
              <a:prstGeom prst="ellipse">
                <a:avLst/>
              </a:prstGeom>
              <a:solidFill>
                <a:srgbClr val="8080FF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Oval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2147" y="3840228"/>
                <a:ext cx="676275" cy="457200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508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7008" y="274638"/>
            <a:ext cx="7936992" cy="1143000"/>
          </a:xfrm>
        </p:spPr>
        <p:txBody>
          <a:bodyPr>
            <a:normAutofit/>
          </a:bodyPr>
          <a:lstStyle/>
          <a:p>
            <a:r>
              <a:rPr lang="en-US" dirty="0"/>
              <a:t>Rectified Linear Units (</a:t>
            </a:r>
            <a:r>
              <a:rPr lang="en-US" dirty="0" err="1"/>
              <a:t>ReLUs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5608" y="1447800"/>
                <a:ext cx="7498080" cy="518160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err="1"/>
                  <a:t>ReLU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)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 dirty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⁡(0,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000" dirty="0"/>
                  <a:t>: active case, return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&lt;0:</m:t>
                    </m:r>
                  </m:oMath>
                </a14:m>
                <a:r>
                  <a:rPr lang="en-US" sz="2000" dirty="0"/>
                  <a:t> inactive case, return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000" dirty="0"/>
              </a:p>
              <a:p>
                <a:pPr lvl="1"/>
                <a:endParaRPr lang="en-US" sz="2000" dirty="0"/>
              </a:p>
              <a:p>
                <a:pPr lvl="1"/>
                <a:endParaRPr lang="en-US" sz="2000" dirty="0"/>
              </a:p>
              <a:p>
                <a:pPr lvl="1"/>
                <a:endParaRPr lang="en-US" sz="2000" dirty="0"/>
              </a:p>
              <a:p>
                <a:pPr lvl="1"/>
                <a:endParaRPr lang="en-US" sz="2000" dirty="0"/>
              </a:p>
              <a:p>
                <a:pPr lvl="1"/>
                <a:endParaRPr lang="en-US" sz="2000" dirty="0"/>
              </a:p>
              <a:p>
                <a:pPr lvl="1"/>
                <a:endParaRPr lang="en-US" sz="2000" dirty="0"/>
              </a:p>
              <a:p>
                <a:pPr lvl="1"/>
                <a:endParaRPr lang="en-US" sz="2000" dirty="0"/>
              </a:p>
              <a:p>
                <a:pPr lvl="1"/>
                <a:endParaRPr lang="en-US" sz="2000" dirty="0"/>
              </a:p>
              <a:p>
                <a:endParaRPr lang="en-US" sz="2400" dirty="0"/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2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608" y="1447800"/>
                <a:ext cx="7498080" cy="5181600"/>
              </a:xfrm>
              <a:blipFill rotWithShape="0">
                <a:blip r:embed="rId5"/>
                <a:stretch>
                  <a:fillRect t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utoShape 4" descr="data:image/jpeg;base64,/9j/4AAQSkZJRgABAQAAAQABAAD/2wCEAAkGBhQQEBAUEhAWFRUSGBcSFhMVFxgUFBASFBIVFBUTFxQXGyYeGBkkGRIZHy8gIycqLiwsFh4xNTAqNSY3LCkBCQoKDgwOFw8PGiwkHyQsLCwsLSwsKSwsLCksLCkpLCwsLCwsLCwpKSksKS8sLCwpKSwpKSwpLCksKSwsLCksLP/AABEIAMwAzAMBIgACEQEDEQH/xAAcAAEAAgMBAQEAAAAAAAAAAAAABQYCAwQHAQj/xABAEAACAQIDBAYGBwcEAwAAAAABAgADEQQhMQUSQWEGEyJRcYEyQlKRobEHFDNTYnLBFSNDgpLC0pOy0dNEVKL/xAAYAQEBAQEBAAAAAAAAAAAAAAAAAQIDBP/EACARAQEAAgIDAQADAAAAAAAAAAABAhESIQMxQRMEImH/2gAMAwEAAhEDEQA/APcYiICIiAiIgIiICIiAiIgIiICIiAiIgIiICIiAiIgIiICIiAiIgIiICIiAiIgIiICIiAiIgIiICIiAiIgIiICIiAiIgIkB0j21Vw7U91V3HFt8gsd8XutgwtlmNb5904KXSItcnEMvGwppb5E/GamFs2zyi3RObZ1dqlKmzABmUE20z48p0zLRERAREQEREBERAREQEREBE0YvE7i6XYndVfaY8PDIkngATOVsKioXqEkgFma7AZZmwByHACUSMTi2MWNFC97tdwDqqsSVU3zuFI1nbIEREBERAREQObaGAWvTam+jcRqp4MOYOc88q4dqNRqb+kptyYcGHIj/AI4T0yQnSfYvXpvoP3lO9vxrqU/Uc/GdMMtXTGWO0TsfaL0vR7Scaf6qeB5aHlrLXhMWtVd5TfgRoVPcRwMoOzcTpLFhUNwyNuv36hh7LDiPiOEueKY1P1aoUEsbATQlZ2zAVRwDXLW7yBp4TiLszA1BmNFGarzHeefym6rUNgq+k+Q/COLeUxpvboweIZ9+4FlO6GF+0R6WR7jl750zCjSCKFGgFpnMqREQEREBERATGpUCgkmwAuT3ATKQm0cb1j7g9BDn+NwdPBT8fCWTaWt1KoXY1GFr5Kp9RP8AI2BPkOE07TPWtSoD+Id+pyooQTfxNl85lSe/zn3YKb5q1z/FO6nKilwvvNz5ia9J7TEREw0REQEREBERAREitpba3LrTAZhkT6iHn3nkPMiWTaW6V/pVgFoVRVUgLVJ3l4h9SwHEHj3Hxyy2VtMZa+Njb3yI2hQes5LEsTqx4D5AchMMPjHpU9ykCy1DumswPVgjMqnebT1cf66rhvtfErhhNSV2pux6suWsAwKgADgbkW77i8r2H2g4UBSt+9r5+6fKu0Md6hw/mG/UzhcbHWVaRiqzaU0X8zk/7VmW5XP8SmvIIzfEuPlKlR2xtEHtUqDDkbf3yVwu26x+0pKvgQf7pnVa3Ff6TfS3Q2divq9Wr1ji3WBadhS3hcAuHyNje26dZdKG2esVWSjUYMAwNlAIIuPSYHztPBOnX0Y4vE7TrVaKq6Yl9/fLqBSLW3lYE3sD3A5T3vY2zPq+HoUt6/VU0p73tbihb/CLNErm2n0pp4UKcSBSVzuqWdBc9wBYE+AuZLUK61FVkYMrC4I0InmH0q/RfidrYmjUpYimiU6e5u1N64bfJJAAOoI90tXRjZtfA4WjQLU6hpqoLEuLsEUNbI5FgT5yKtMSJ+u1/Zpe9/8AifRi654Uv/uB825tTqxuKe2419hdN7x4D38JC0qlgAOEkBsEuxd6pLMbkgW8hnoNAJ2U9jIvrH3CblkjFlqLr3ZFpqbNXO4DxVNXbyUGWWjSCKqqLBQFA7gBYCRj7MAqCoKrhgu4LBDYE3Nt5TbQe6bOpf8A9mp/TS/65m3ayaSUSOtVGldT+enf4qy/KfHx1VBd6aso1NNrED8r2+cjSSicmztq0sQm9SqBhyOY8RqJ1yBERATGpUCgliABqTkBNWIxQWwA3mOiDU8z3DmZy16q0/3ldxcZqvqp+UcW5nytLoZ1d6qOKJ3aO/jxQctfDSQ2NqKCKaLvvwpprbnwUczO/wDfYnvo0zxP2rjkD6Pn7pIYPAJRFkW18ydWY95Y5kzUvFnW0LhOjO92sSQQM+pX7MfnOr/LxnJjNrium4FVKRtbIFyNVI4JwPE+EtjLcEHjlKXj+itan9laooyAuFqADQEHJvG48JZd3tLNenfTajYAovdz980V8PTPosVPjcfGV8VHDbhVgw9UghrHQ2OdspJYfZWIfSmRzbKdZNfXPf8Ag1KoDkwPO820qB9ap5Cbj0argXLKPOU6l0voviHoU6yvUQkEKTY21sSLNblNSy+ql6XuhVppoLnvOc6f2yO+U4YszRW20ib4aqoKL1jAnNEz7RHAZHPlJcJ9WZLudsjvmJ2uJR329TG/esvYUVGz9Gm2jnkbazI7ZS+71i33OttfPq/b8OcfnDnV0/awj9riUdOkFJt21ZTvoaq5+lTXVhyEU+kFJigWqCaiGqlvXpjVhHCHKrx+2h3z5+2+colDpNRfqd2qD14Y09e3uekNMiO4zfgdrJXprUpPvI17EcjY5HMZiOEOVXM7aExO2hKr180Y6oxpVQnpFGC527RUgZ8MzL+cTnVmxXS2jT3d+si7x3VuwG82lhnmc5TNt/Sp1oqUMPvUr9nrnFiCDZl3dU7t46d0ouzPo8xPVNTqtTUX30O8WKPkDoNGGRz4A8JaMH0NTsGvUNR1Fiw7AcD0d62ZI0vcXGs5cLfjfKRu6FYV2xdMKKlPd7TtTyplLG17GwudCpIPADOer0tpVKfpjrF9pQBUHioybyt4SqbKxKUEVKahVXRRkBJMbYB4yXx2LM1sw2KWou8jBhy4HiCNQeRm2VHCV2epvUTZ+J4OBwccR8Rwlj2btAVk3rWIJRl9lxqL8RnrznOzTcrS2yO07LWqKXNzmpHIZrew4C8ywux1Rt9iaj8GfPd/KNB46zviN00RESKREQKR0mwOITEPVp02ZW3SGTtFbKAVIGYzBOls5FUum1ekbMfJxY/GemTVXwqVBZ0Vh3MAfnOs8nWrHO4d7lUPE/SB1lGqjU7F0ZQwOhKkAzwjohsOuuPplqTKKTbzsQQLAHK/G/6z9QVeiGEY3+rqPy3Qe5SBMq3RXCsgXqFAGhXssL/iGfvkuWPuRZMvrzVcTOWvs+lUqNUZLs1M0WzNmpsblSNPOW/af0bXuaNX+V+yf61H6SmbU2S+HcpUqujAA7ty2R0N1a06zLl1HO46fV2NQH8MZ0hhzmTeiNFOefjrM6WzaKtTYIL0qZoqbk2pm3ZNznpxkS1BzpiT5s4/um/CdHMTWNqdcMe4VHv/ALpqyz4nV+u6jsmgnVbtIDqQypr2VqX3xmcwbnWfcPs2jT6rcpgdSGWmcyUD33gCeBvInaGzq2HYLUrHePqqzsfcHm2hhWOrknuzJ928ZN6+L7SSYKinV7tJR1bF0sLbjNfeI7r3MzwwSku7TUKty1lFhdjcm3jN2zujOIq23KLke0w3F/qa3wuZbtlfR6BY4h978CEhfN9T5WmbnIvG1UPrM+fWDPRR0Jwn3Tf6lT/KZDoZhfuj/qVf85P1Xg8+pq7aKTOmlsqs3q28SBL4nRTDD+D72c/NptHRvDD/AMemfFQfnJ+q8FITYZHp4ikniwvOzD7Lo+3UrH2aSMfiBLnS2ZST0aKDwVR+k6QJm+Srwiv4PZ9a1kprh0OrEh6pHgDYeZ8pM4PBLRQKt7aknMsx1YniTOiJi3bWiIiRSIiAiIgIiICfCbTh2ptqnh1u7ZnRBmzeXAczlKFt7pNVxN1vuU/YU6/mPrfLlOmHjuTGWcxTvSPp4tK6YezvoX1RDy9o/DxnmmMrNUdndizMbknUmdVUW1ynZsfo1XxZHVU91PvqmSfyjVvKe7DHHxTbzZXLOoA0Mrsd0d5/QSy9G+i2Kr50V+r0zriKgO+w/AmvnkJeNg9AaGGIdx11UevUFwp/Amg+JlmnHyfyd9YumHh13Vc2L0CwuGBJp9dUPpVa1nYnkDko8JPUsKieiir4AD5TbE8ltvdd5JPRERIpERAREQEREBERAREQEREBESP2htdad1Ubz92gW+m83Dw1+csmx21aoQFmIAGpOQEre1elJzWgLD7wjP8AlU/M+7v48diXqm9Rr20Gir4D9TnItQ1ZilBDUbiRki/mY5CdsfHJ3XLLK+o48SxJLMbk5libk+JM0YLZtXFNahT3hoajdmmv83HwF5cNm9B1uGxLdYderFxSXx4t528JaKdIKAFAAGQAFgB3ACbvmk6xZnj37VbY30f0aRD1z17jPtC1NTyTj53lqAtpPsTz5ZXLuu0knoiImVIiICIiAiIgIiICIiAiIgIifGYAEk2AzJOgHfA+zXXxCoLswA5/LmZzPjS32Yy+8b0f5Rq3wHPhIvF4xEYZtVqnQDtN5AZKPDleamO0tdWJ2k7egNwe0R2z4KfR88+Ug6uJG+Vpq1WocyB2iTpdmOmmp7uUk6WxatfOs3Vp92h7R/M+g8B75M4TBJRXdpoFHcOJ7ydSeZmtzH0zq1AYToq1SzYl8tepQ2Hgz6nyt4mWLD4ZaahUUKo0CiwHkJsiZuVvtqSQiImVIiICIiAiIgIiICIiAiIgIiICIiAkTisPXNQndpuoN0VnZbcyu6QWvxJ8LSWiWUQ5wNet9pUFJb5rTzcj85yHuM78Ds6nRFkW19TqzcyxzM6Yi1NEREikREBERAREQEREBERAREQEREBERAREQEREBERAREQEREBERAREQEREBERAREQEREBERAREQEREBERAREQEREBERAREQEREBERAREQEREBERAREQEREBERAREQ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6" name="Straight Arrow Connector 5"/>
          <p:cNvCxnSpPr>
            <a:stCxn id="7" idx="6"/>
            <a:endCxn id="10" idx="1"/>
          </p:cNvCxnSpPr>
          <p:nvPr/>
        </p:nvCxnSpPr>
        <p:spPr>
          <a:xfrm>
            <a:off x="3352800" y="3276600"/>
            <a:ext cx="978386" cy="630583"/>
          </a:xfrm>
          <a:prstGeom prst="straightConnector1">
            <a:avLst/>
          </a:prstGeom>
          <a:ln w="4445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2819400" y="3048000"/>
            <a:ext cx="533400" cy="457200"/>
          </a:xfrm>
          <a:prstGeom prst="ellipse">
            <a:avLst/>
          </a:prstGeom>
          <a:solidFill>
            <a:srgbClr val="8080FF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819400" y="3840228"/>
            <a:ext cx="533400" cy="457200"/>
          </a:xfrm>
          <a:prstGeom prst="ellipse">
            <a:avLst/>
          </a:prstGeom>
          <a:solidFill>
            <a:srgbClr val="8080FF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819400" y="4632456"/>
            <a:ext cx="533400" cy="457200"/>
          </a:xfrm>
          <a:prstGeom prst="ellipse">
            <a:avLst/>
          </a:prstGeom>
          <a:solidFill>
            <a:srgbClr val="8080FF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/>
          <p:cNvCxnSpPr>
            <a:stCxn id="8" idx="6"/>
            <a:endCxn id="10" idx="2"/>
          </p:cNvCxnSpPr>
          <p:nvPr/>
        </p:nvCxnSpPr>
        <p:spPr>
          <a:xfrm>
            <a:off x="3352800" y="4068828"/>
            <a:ext cx="879348" cy="0"/>
          </a:xfrm>
          <a:prstGeom prst="straightConnector1">
            <a:avLst/>
          </a:prstGeom>
          <a:ln w="4445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9" idx="6"/>
            <a:endCxn id="10" idx="3"/>
          </p:cNvCxnSpPr>
          <p:nvPr/>
        </p:nvCxnSpPr>
        <p:spPr>
          <a:xfrm flipV="1">
            <a:off x="3352800" y="4230473"/>
            <a:ext cx="978386" cy="630583"/>
          </a:xfrm>
          <a:prstGeom prst="straightConnector1">
            <a:avLst/>
          </a:prstGeom>
          <a:ln w="4445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637026" y="3143740"/>
                <a:ext cx="4983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7026" y="3143740"/>
                <a:ext cx="498348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530727" y="3729724"/>
                <a:ext cx="4983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0727" y="3729724"/>
                <a:ext cx="498348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637026" y="4573232"/>
                <a:ext cx="4983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7026" y="4573232"/>
                <a:ext cx="498348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/>
              <p:cNvSpPr/>
              <p:nvPr/>
            </p:nvSpPr>
            <p:spPr>
              <a:xfrm>
                <a:off x="2819400" y="3048000"/>
                <a:ext cx="533400" cy="457200"/>
              </a:xfrm>
              <a:prstGeom prst="ellipse">
                <a:avLst/>
              </a:prstGeom>
              <a:solidFill>
                <a:srgbClr val="8080FF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Oval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3048000"/>
                <a:ext cx="533400" cy="457200"/>
              </a:xfrm>
              <a:prstGeom prst="ellipse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508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/>
              <p:cNvSpPr/>
              <p:nvPr/>
            </p:nvSpPr>
            <p:spPr>
              <a:xfrm>
                <a:off x="2819400" y="3048000"/>
                <a:ext cx="533400" cy="457200"/>
              </a:xfrm>
              <a:prstGeom prst="ellipse">
                <a:avLst/>
              </a:prstGeom>
              <a:solidFill>
                <a:srgbClr val="8080FF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Oval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3048000"/>
                <a:ext cx="533400" cy="457200"/>
              </a:xfrm>
              <a:prstGeom prst="ellipse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508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/>
              <p:cNvSpPr/>
              <p:nvPr/>
            </p:nvSpPr>
            <p:spPr>
              <a:xfrm>
                <a:off x="2819400" y="3840228"/>
                <a:ext cx="533400" cy="457200"/>
              </a:xfrm>
              <a:prstGeom prst="ellipse">
                <a:avLst/>
              </a:prstGeom>
              <a:solidFill>
                <a:srgbClr val="8080FF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Oval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3840228"/>
                <a:ext cx="533400" cy="457200"/>
              </a:xfrm>
              <a:prstGeom prst="ellipse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508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/>
              <p:cNvSpPr/>
              <p:nvPr/>
            </p:nvSpPr>
            <p:spPr>
              <a:xfrm>
                <a:off x="2819400" y="3840228"/>
                <a:ext cx="533400" cy="457200"/>
              </a:xfrm>
              <a:prstGeom prst="ellipse">
                <a:avLst/>
              </a:prstGeom>
              <a:solidFill>
                <a:srgbClr val="8080FF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Oval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3840228"/>
                <a:ext cx="533400" cy="457200"/>
              </a:xfrm>
              <a:prstGeom prst="ellipse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508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/>
              <p:cNvSpPr/>
              <p:nvPr/>
            </p:nvSpPr>
            <p:spPr>
              <a:xfrm>
                <a:off x="2819400" y="4632456"/>
                <a:ext cx="533400" cy="457200"/>
              </a:xfrm>
              <a:prstGeom prst="ellipse">
                <a:avLst/>
              </a:prstGeom>
              <a:solidFill>
                <a:srgbClr val="8080FF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Oval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4632456"/>
                <a:ext cx="533400" cy="457200"/>
              </a:xfrm>
              <a:prstGeom prst="ellipse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508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val 21"/>
              <p:cNvSpPr/>
              <p:nvPr/>
            </p:nvSpPr>
            <p:spPr>
              <a:xfrm>
                <a:off x="2819400" y="4632456"/>
                <a:ext cx="533400" cy="457200"/>
              </a:xfrm>
              <a:prstGeom prst="ellipse">
                <a:avLst/>
              </a:prstGeom>
              <a:solidFill>
                <a:srgbClr val="8080FF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Oval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4632456"/>
                <a:ext cx="533400" cy="457200"/>
              </a:xfrm>
              <a:prstGeom prst="ellipse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508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968621" y="3884162"/>
                <a:ext cx="34465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1⋅1+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⋅3+0⋅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621" y="3884162"/>
                <a:ext cx="3446526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968621" y="3884162"/>
                <a:ext cx="34465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2⋅1+0⋅3+(−1)⋅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621" y="3884162"/>
                <a:ext cx="3446526" cy="369332"/>
              </a:xfrm>
              <a:prstGeom prst="rect">
                <a:avLst/>
              </a:prstGeom>
              <a:blipFill rotWithShape="0">
                <a:blip r:embed="rId16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82114"/>
            <a:ext cx="3064606" cy="230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7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uiExpand="1" animBg="1"/>
      <p:bldP spid="23" grpId="1" uiExpand="1" animBg="1"/>
      <p:bldP spid="24" grpId="0" animBg="1"/>
      <p:bldP spid="21" grpId="0" uiExpand="1" build="p" bldLvl="5"/>
      <p:bldP spid="16" grpId="0" uiExpand="1" animBg="1"/>
      <p:bldP spid="16" grpId="1" uiExpand="1" animBg="1"/>
      <p:bldP spid="17" grpId="0" uiExpand="1" animBg="1"/>
      <p:bldP spid="18" grpId="0" uiExpand="1" animBg="1"/>
      <p:bldP spid="18" grpId="1" uiExpand="1" animBg="1"/>
      <p:bldP spid="19" grpId="0" uiExpand="1" animBg="1"/>
      <p:bldP spid="20" grpId="0" uiExpand="1" animBg="1"/>
      <p:bldP spid="20" grpId="1" uiExpand="1" animBg="1"/>
      <p:bldP spid="22" grpId="0" uiExpand="1" animBg="1"/>
      <p:bldP spid="25" grpId="0" uiExpand="1"/>
      <p:bldP spid="26" grpId="0" uiExpand="1"/>
      <p:bldP spid="26" grpId="1" uiExpan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Case Splitting 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435608" y="1524000"/>
            <a:ext cx="7498080" cy="5105400"/>
          </a:xfrm>
        </p:spPr>
        <p:txBody>
          <a:bodyPr>
            <a:normAutofit/>
          </a:bodyPr>
          <a:lstStyle/>
          <a:p>
            <a:r>
              <a:rPr lang="en-US" sz="2400" dirty="0"/>
              <a:t>A property: </a:t>
            </a:r>
            <a:r>
              <a:rPr lang="en-US" sz="2400" dirty="0">
                <a:solidFill>
                  <a:srgbClr val="0000FF"/>
                </a:solidFill>
              </a:rPr>
              <a:t>linear constraints </a:t>
            </a:r>
            <a:r>
              <a:rPr lang="en-US" sz="2400" dirty="0"/>
              <a:t>on inputs and outputs</a:t>
            </a:r>
          </a:p>
          <a:p>
            <a:pPr lvl="1"/>
            <a:r>
              <a:rPr lang="en-US" sz="2000" dirty="0"/>
              <a:t>If the intruder is distant, advisory is COC</a:t>
            </a:r>
          </a:p>
          <a:p>
            <a:endParaRPr lang="en-US" sz="2400" dirty="0"/>
          </a:p>
          <a:p>
            <a:r>
              <a:rPr lang="en-US" sz="2400" dirty="0"/>
              <a:t>Without activation functions, network would be linear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0000FF"/>
                </a:solidFill>
              </a:rPr>
              <a:t>Linear programs </a:t>
            </a:r>
            <a:r>
              <a:rPr lang="en-US" sz="2400" dirty="0"/>
              <a:t>are easy to solve</a:t>
            </a:r>
          </a:p>
          <a:p>
            <a:endParaRPr lang="en-US" sz="2400" dirty="0"/>
          </a:p>
          <a:p>
            <a:r>
              <a:rPr lang="en-US" sz="2400" dirty="0"/>
              <a:t>Handling </a:t>
            </a:r>
            <a:r>
              <a:rPr lang="en-US" sz="2400" dirty="0" err="1"/>
              <a:t>ReLUs</a:t>
            </a:r>
            <a:r>
              <a:rPr lang="en-US" sz="2400" dirty="0"/>
              <a:t>: translate into a </a:t>
            </a:r>
            <a:r>
              <a:rPr lang="en-US" sz="2400" dirty="0">
                <a:solidFill>
                  <a:srgbClr val="0000FF"/>
                </a:solidFill>
              </a:rPr>
              <a:t>sequence of linear problems</a:t>
            </a:r>
          </a:p>
        </p:txBody>
      </p:sp>
    </p:spTree>
    <p:extLst>
      <p:ext uri="{BB962C8B-B14F-4D97-AF65-F5344CB8AC3E}">
        <p14:creationId xmlns:p14="http://schemas.microsoft.com/office/powerpoint/2010/main" val="108111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5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Case Splitting (</a:t>
            </a:r>
            <a:r>
              <a:rPr lang="en-US" dirty="0" err="1"/>
              <a:t>cnt’d</a:t>
            </a:r>
            <a:r>
              <a:rPr lang="en-US" dirty="0"/>
              <a:t>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5608" y="1524000"/>
                <a:ext cx="7498080" cy="510540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Case splitting approach:</a:t>
                </a:r>
              </a:p>
              <a:p>
                <a:pPr lvl="1"/>
                <a:r>
                  <a:rPr lang="en-US" sz="2000" dirty="0"/>
                  <a:t>Fix </a:t>
                </a:r>
                <a:r>
                  <a:rPr lang="en-US" sz="2000" i="1" dirty="0"/>
                  <a:t>each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ReLU</a:t>
                </a:r>
                <a:r>
                  <a:rPr lang="en-US" sz="2000" dirty="0"/>
                  <a:t> to a linear segment (active or inactive)</a:t>
                </a:r>
              </a:p>
              <a:p>
                <a:pPr lvl="1"/>
                <a:r>
                  <a:rPr lang="en-US" sz="2000" dirty="0"/>
                  <a:t>Solve the resulting linear problem</a:t>
                </a:r>
              </a:p>
              <a:p>
                <a:pPr lvl="1"/>
                <a:r>
                  <a:rPr lang="en-US" sz="2000" dirty="0"/>
                  <a:t>If property is violated for this configuration, stop</a:t>
                </a:r>
              </a:p>
              <a:p>
                <a:pPr lvl="1"/>
                <a:r>
                  <a:rPr lang="en-US" sz="2000" dirty="0"/>
                  <a:t>But if property holds, backtrack and try other option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pPr marL="82296" indent="0">
                  <a:buNone/>
                </a:pPr>
                <a:endParaRPr lang="en-US" sz="2400" dirty="0"/>
              </a:p>
              <a:p>
                <a:pPr marL="82296" indent="0">
                  <a:buNone/>
                </a:pPr>
                <a:endParaRPr lang="en-US" sz="2400" dirty="0"/>
              </a:p>
              <a:p>
                <a:r>
                  <a:rPr lang="en-US" sz="2400" dirty="0">
                    <a:solidFill>
                      <a:srgbClr val="0000FF"/>
                    </a:solidFill>
                  </a:rPr>
                  <a:t>State explosion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300 </m:t>
                    </m:r>
                  </m:oMath>
                </a14:m>
                <a:r>
                  <a:rPr lang="en-US" sz="2400" dirty="0" err="1"/>
                  <a:t>ReLUs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300</m:t>
                        </m:r>
                      </m:sup>
                    </m:sSup>
                  </m:oMath>
                </a14:m>
                <a:r>
                  <a:rPr lang="en-US" sz="2400" dirty="0"/>
                  <a:t> checks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608" y="1524000"/>
                <a:ext cx="7498080" cy="5105400"/>
              </a:xfrm>
              <a:blipFill rotWithShape="0">
                <a:blip r:embed="rId3"/>
                <a:stretch>
                  <a:fillRect t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1981200" y="4800600"/>
                <a:ext cx="2514600" cy="79833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=5,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4800600"/>
                <a:ext cx="2514600" cy="798338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6248400" y="4800600"/>
                <a:ext cx="2514600" cy="7620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=5,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4800600"/>
                <a:ext cx="2514600" cy="762000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2628900" y="3733800"/>
            <a:ext cx="5486400" cy="451366"/>
            <a:chOff x="2590800" y="3733800"/>
            <a:chExt cx="5486400" cy="4513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ounded Rectangle 2"/>
                <p:cNvSpPr/>
                <p:nvPr/>
              </p:nvSpPr>
              <p:spPr>
                <a:xfrm>
                  <a:off x="2590800" y="3733800"/>
                  <a:ext cx="2590800" cy="451366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=5,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" name="Rounded 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0800" y="3733800"/>
                  <a:ext cx="2590800" cy="451366"/>
                </a:xfrm>
                <a:prstGeom prst="round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ounded Rectangle 8"/>
                <p:cNvSpPr/>
                <p:nvPr/>
              </p:nvSpPr>
              <p:spPr>
                <a:xfrm>
                  <a:off x="5486400" y="3733800"/>
                  <a:ext cx="2590800" cy="451366"/>
                </a:xfrm>
                <a:prstGeom prst="round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𝑅𝑒𝐿𝑈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Rounded 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6400" y="3733800"/>
                  <a:ext cx="2590800" cy="451366"/>
                </a:xfrm>
                <a:prstGeom prst="round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1" name="Straight Arrow Connector 10"/>
          <p:cNvCxnSpPr/>
          <p:nvPr/>
        </p:nvCxnSpPr>
        <p:spPr>
          <a:xfrm flipH="1">
            <a:off x="4495800" y="4267200"/>
            <a:ext cx="914400" cy="457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370944" y="4267200"/>
            <a:ext cx="914400" cy="457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06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bldLvl="5"/>
      <p:bldP spid="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SAT/SMT Based Approach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435608" y="1524000"/>
            <a:ext cx="7498080" cy="5105400"/>
          </a:xfrm>
        </p:spPr>
        <p:txBody>
          <a:bodyPr>
            <a:normAutofit/>
          </a:bodyPr>
          <a:lstStyle/>
          <a:p>
            <a:r>
              <a:rPr lang="en-US" sz="2400" dirty="0"/>
              <a:t>A way to </a:t>
            </a:r>
            <a:r>
              <a:rPr lang="en-US" sz="2400" dirty="0">
                <a:solidFill>
                  <a:srgbClr val="0000FF"/>
                </a:solidFill>
              </a:rPr>
              <a:t>mitigate</a:t>
            </a:r>
            <a:r>
              <a:rPr lang="en-US" sz="2400" dirty="0"/>
              <a:t> this state explosion</a:t>
            </a:r>
            <a:endParaRPr lang="en-US" sz="2000" dirty="0"/>
          </a:p>
          <a:p>
            <a:pPr lvl="1"/>
            <a:endParaRPr lang="en-US" sz="2000" dirty="0"/>
          </a:p>
          <a:p>
            <a:r>
              <a:rPr lang="en-US" sz="2400" dirty="0">
                <a:solidFill>
                  <a:srgbClr val="0000FF"/>
                </a:solidFill>
              </a:rPr>
              <a:t>Lazy approach</a:t>
            </a:r>
            <a:r>
              <a:rPr lang="en-US" sz="2400" dirty="0"/>
              <a:t>: no</a:t>
            </a:r>
            <a:r>
              <a:rPr lang="en-US" sz="2400" i="1" dirty="0"/>
              <a:t> </a:t>
            </a:r>
            <a:r>
              <a:rPr lang="en-US" sz="2400" dirty="0"/>
              <a:t>case splitting in advance</a:t>
            </a:r>
          </a:p>
          <a:p>
            <a:pPr lvl="1"/>
            <a:r>
              <a:rPr lang="en-US" sz="2000" dirty="0" err="1"/>
              <a:t>ReLU</a:t>
            </a:r>
            <a:r>
              <a:rPr lang="en-US" sz="2000" dirty="0"/>
              <a:t> constraints satisfied incrementally </a:t>
            </a:r>
          </a:p>
          <a:p>
            <a:pPr lvl="1"/>
            <a:r>
              <a:rPr lang="en-US" sz="2000" dirty="0"/>
              <a:t>Split only if we must</a:t>
            </a:r>
          </a:p>
          <a:p>
            <a:pPr lvl="1"/>
            <a:endParaRPr lang="en-US" sz="2000" dirty="0"/>
          </a:p>
          <a:p>
            <a:r>
              <a:rPr lang="en-US" sz="2400" dirty="0">
                <a:solidFill>
                  <a:srgbClr val="0000FF"/>
                </a:solidFill>
              </a:rPr>
              <a:t>Conflict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analysis</a:t>
            </a:r>
            <a:r>
              <a:rPr lang="en-US" sz="2400" dirty="0"/>
              <a:t> to prune the search space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Scales to the ACAS Xu networks</a:t>
            </a:r>
          </a:p>
          <a:p>
            <a:pPr lvl="1"/>
            <a:r>
              <a:rPr lang="en-US" sz="2000" dirty="0"/>
              <a:t>An order of magnitude larger than previously possible</a:t>
            </a:r>
          </a:p>
          <a:p>
            <a:pPr lvl="1"/>
            <a:endParaRPr lang="en-US" sz="20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0571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5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2743200" y="3446784"/>
            <a:ext cx="2661816" cy="2107731"/>
            <a:chOff x="3317267" y="4764746"/>
            <a:chExt cx="1775823" cy="154192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E9E9E9"/>
                </a:clrFrom>
                <a:clrTo>
                  <a:srgbClr val="E9E9E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2663" y="4764746"/>
              <a:ext cx="1220301" cy="121920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4562738" y="5633419"/>
              <a:ext cx="530352" cy="375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184523" y="5930747"/>
              <a:ext cx="530352" cy="375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644845" y="5921842"/>
              <a:ext cx="530352" cy="375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358578" y="5764931"/>
              <a:ext cx="530352" cy="375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317267" y="5557781"/>
              <a:ext cx="530352" cy="375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7008" y="274638"/>
            <a:ext cx="7936992" cy="1143000"/>
          </a:xfrm>
        </p:spPr>
        <p:txBody>
          <a:bodyPr>
            <a:normAutofit/>
          </a:bodyPr>
          <a:lstStyle/>
          <a:p>
            <a:r>
              <a:rPr lang="en-US" dirty="0"/>
              <a:t>Programming by Machine Learning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81600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82296" indent="0">
              <a:buNone/>
            </a:pPr>
            <a:endParaRPr lang="en-US" sz="2400" dirty="0"/>
          </a:p>
          <a:p>
            <a:pPr lvl="1"/>
            <a:endParaRPr lang="en-US" sz="2000" dirty="0"/>
          </a:p>
          <a:p>
            <a:endParaRPr lang="en-US" sz="2000" dirty="0"/>
          </a:p>
          <a:p>
            <a:pPr marL="82296" indent="0" algn="ctr">
              <a:buNone/>
            </a:pPr>
            <a:r>
              <a:rPr lang="en-US" b="1" dirty="0"/>
              <a:t>How can we certify these systems?</a:t>
            </a:r>
          </a:p>
        </p:txBody>
      </p:sp>
      <p:sp>
        <p:nvSpPr>
          <p:cNvPr id="5" name="AutoShape 4" descr="data:image/jpeg;base64,/9j/4AAQSkZJRgABAQAAAQABAAD/2wCEAAkGBhQQEBAUEhAWFRUSGBcSFhMVFxgUFBASFBIVFBUTFxQXGyYeGBkkGRIZHy8gIycqLiwsFh4xNTAqNSY3LCkBCQoKDgwOFw8PGiwkHyQsLCwsLSwsKSwsLCksLCkpLCwsLCwsLCwpKSksKS8sLCwpKSwpKSwpLCksKSwsLCksLP/AABEIAMwAzAMBIgACEQEDEQH/xAAcAAEAAgMBAQEAAAAAAAAAAAAABQYCAwQHAQj/xABAEAACAQIDBAYGBwcEAwAAAAABAgADEQQhMQUSQWEGEyJRcYEyQlKRobEHFDNTYnLBFSNDgpLC0pOy0dNEVKL/xAAYAQEBAQEBAAAAAAAAAAAAAAAAAQIDBP/EACARAQEAAgIDAQADAAAAAAAAAAABAhESIQMxQRMEImH/2gAMAwEAAhEDEQA/APcYiICIiAiIgIiICIiAiIgIiICIiAiIgIiICIiAiIgIiICIiAiIgIiICIiAiIgIiICIiAiIgIiICIiAiIgIiICIiAiIgIkB0j21Vw7U91V3HFt8gsd8XutgwtlmNb5904KXSItcnEMvGwppb5E/GamFs2zyi3RObZ1dqlKmzABmUE20z48p0zLRERAREQEREBERAREQEREBE0YvE7i6XYndVfaY8PDIkngATOVsKioXqEkgFma7AZZmwByHACUSMTi2MWNFC97tdwDqqsSVU3zuFI1nbIEREBERAREQObaGAWvTam+jcRqp4MOYOc88q4dqNRqb+kptyYcGHIj/AI4T0yQnSfYvXpvoP3lO9vxrqU/Uc/GdMMtXTGWO0TsfaL0vR7Scaf6qeB5aHlrLXhMWtVd5TfgRoVPcRwMoOzcTpLFhUNwyNuv36hh7LDiPiOEueKY1P1aoUEsbATQlZ2zAVRwDXLW7yBp4TiLszA1BmNFGarzHeefym6rUNgq+k+Q/COLeUxpvboweIZ9+4FlO6GF+0R6WR7jl750zCjSCKFGgFpnMqREQEREBERATGpUCgkmwAuT3ATKQm0cb1j7g9BDn+NwdPBT8fCWTaWt1KoXY1GFr5Kp9RP8AI2BPkOE07TPWtSoD+Id+pyooQTfxNl85lSe/zn3YKb5q1z/FO6nKilwvvNz5ia9J7TEREw0REQEREBERAREitpba3LrTAZhkT6iHn3nkPMiWTaW6V/pVgFoVRVUgLVJ3l4h9SwHEHj3Hxyy2VtMZa+Njb3yI2hQes5LEsTqx4D5AchMMPjHpU9ykCy1DumswPVgjMqnebT1cf66rhvtfErhhNSV2pux6suWsAwKgADgbkW77i8r2H2g4UBSt+9r5+6fKu0Md6hw/mG/UzhcbHWVaRiqzaU0X8zk/7VmW5XP8SmvIIzfEuPlKlR2xtEHtUqDDkbf3yVwu26x+0pKvgQf7pnVa3Ff6TfS3Q2divq9Wr1ji3WBadhS3hcAuHyNje26dZdKG2esVWSjUYMAwNlAIIuPSYHztPBOnX0Y4vE7TrVaKq6Yl9/fLqBSLW3lYE3sD3A5T3vY2zPq+HoUt6/VU0p73tbihb/CLNErm2n0pp4UKcSBSVzuqWdBc9wBYE+AuZLUK61FVkYMrC4I0InmH0q/RfidrYmjUpYimiU6e5u1N64bfJJAAOoI90tXRjZtfA4WjQLU6hpqoLEuLsEUNbI5FgT5yKtMSJ+u1/Zpe9/8AifRi654Uv/uB825tTqxuKe2419hdN7x4D38JC0qlgAOEkBsEuxd6pLMbkgW8hnoNAJ2U9jIvrH3CblkjFlqLr3ZFpqbNXO4DxVNXbyUGWWjSCKqqLBQFA7gBYCRj7MAqCoKrhgu4LBDYE3Nt5TbQe6bOpf8A9mp/TS/65m3ayaSUSOtVGldT+enf4qy/KfHx1VBd6aso1NNrED8r2+cjSSicmztq0sQm9SqBhyOY8RqJ1yBERATGpUCgliABqTkBNWIxQWwA3mOiDU8z3DmZy16q0/3ldxcZqvqp+UcW5nytLoZ1d6qOKJ3aO/jxQctfDSQ2NqKCKaLvvwpprbnwUczO/wDfYnvo0zxP2rjkD6Pn7pIYPAJRFkW18ydWY95Y5kzUvFnW0LhOjO92sSQQM+pX7MfnOr/LxnJjNrium4FVKRtbIFyNVI4JwPE+EtjLcEHjlKXj+itan9laooyAuFqADQEHJvG48JZd3tLNenfTajYAovdz980V8PTPosVPjcfGV8VHDbhVgw9UghrHQ2OdspJYfZWIfSmRzbKdZNfXPf8Ag1KoDkwPO820qB9ap5Cbj0argXLKPOU6l0voviHoU6yvUQkEKTY21sSLNblNSy+ql6XuhVppoLnvOc6f2yO+U4YszRW20ib4aqoKL1jAnNEz7RHAZHPlJcJ9WZLudsjvmJ2uJR329TG/esvYUVGz9Gm2jnkbazI7ZS+71i33OttfPq/b8OcfnDnV0/awj9riUdOkFJt21ZTvoaq5+lTXVhyEU+kFJigWqCaiGqlvXpjVhHCHKrx+2h3z5+2+colDpNRfqd2qD14Y09e3uekNMiO4zfgdrJXprUpPvI17EcjY5HMZiOEOVXM7aExO2hKr180Y6oxpVQnpFGC527RUgZ8MzL+cTnVmxXS2jT3d+si7x3VuwG82lhnmc5TNt/Sp1oqUMPvUr9nrnFiCDZl3dU7t46d0ouzPo8xPVNTqtTUX30O8WKPkDoNGGRz4A8JaMH0NTsGvUNR1Fiw7AcD0d62ZI0vcXGs5cLfjfKRu6FYV2xdMKKlPd7TtTyplLG17GwudCpIPADOer0tpVKfpjrF9pQBUHioybyt4SqbKxKUEVKahVXRRkBJMbYB4yXx2LM1sw2KWou8jBhy4HiCNQeRm2VHCV2epvUTZ+J4OBwccR8Rwlj2btAVk3rWIJRl9lxqL8RnrznOzTcrS2yO07LWqKXNzmpHIZrew4C8ywux1Rt9iaj8GfPd/KNB46zviN00RESKREQKR0mwOITEPVp02ZW3SGTtFbKAVIGYzBOls5FUum1ekbMfJxY/GemTVXwqVBZ0Vh3MAfnOs8nWrHO4d7lUPE/SB1lGqjU7F0ZQwOhKkAzwjohsOuuPplqTKKTbzsQQLAHK/G/6z9QVeiGEY3+rqPy3Qe5SBMq3RXCsgXqFAGhXssL/iGfvkuWPuRZMvrzVcTOWvs+lUqNUZLs1M0WzNmpsblSNPOW/af0bXuaNX+V+yf61H6SmbU2S+HcpUqujAA7ty2R0N1a06zLl1HO46fV2NQH8MZ0hhzmTeiNFOefjrM6WzaKtTYIL0qZoqbk2pm3ZNznpxkS1BzpiT5s4/um/CdHMTWNqdcMe4VHv/ALpqyz4nV+u6jsmgnVbtIDqQypr2VqX3xmcwbnWfcPs2jT6rcpgdSGWmcyUD33gCeBvInaGzq2HYLUrHePqqzsfcHm2hhWOrknuzJ928ZN6+L7SSYKinV7tJR1bF0sLbjNfeI7r3MzwwSku7TUKty1lFhdjcm3jN2zujOIq23KLke0w3F/qa3wuZbtlfR6BY4h978CEhfN9T5WmbnIvG1UPrM+fWDPRR0Jwn3Tf6lT/KZDoZhfuj/qVf85P1Xg8+pq7aKTOmlsqs3q28SBL4nRTDD+D72c/NptHRvDD/AMemfFQfnJ+q8FITYZHp4ikniwvOzD7Lo+3UrH2aSMfiBLnS2ZST0aKDwVR+k6QJm+Srwiv4PZ9a1kprh0OrEh6pHgDYeZ8pM4PBLRQKt7aknMsx1YniTOiJi3bWiIiRSIiAiIgIiICfCbTh2ptqnh1u7ZnRBmzeXAczlKFt7pNVxN1vuU/YU6/mPrfLlOmHjuTGWcxTvSPp4tK6YezvoX1RDy9o/DxnmmMrNUdndizMbknUmdVUW1ynZsfo1XxZHVU91PvqmSfyjVvKe7DHHxTbzZXLOoA0Mrsd0d5/QSy9G+i2Kr50V+r0zriKgO+w/AmvnkJeNg9AaGGIdx11UevUFwp/Amg+JlmnHyfyd9YumHh13Vc2L0CwuGBJp9dUPpVa1nYnkDko8JPUsKieiir4AD5TbE8ltvdd5JPRERIpERAREQEREBERAREQEREBESP2htdad1Ubz92gW+m83Dw1+csmx21aoQFmIAGpOQEre1elJzWgLD7wjP8AlU/M+7v48diXqm9Rr20Gir4D9TnItQ1ZilBDUbiRki/mY5CdsfHJ3XLLK+o48SxJLMbk5libk+JM0YLZtXFNahT3hoajdmmv83HwF5cNm9B1uGxLdYderFxSXx4t528JaKdIKAFAAGQAFgB3ACbvmk6xZnj37VbY30f0aRD1z17jPtC1NTyTj53lqAtpPsTz5ZXLuu0knoiImVIiICIiAiIgIiICIiAiIgIifGYAEk2AzJOgHfA+zXXxCoLswA5/LmZzPjS32Yy+8b0f5Rq3wHPhIvF4xEYZtVqnQDtN5AZKPDleamO0tdWJ2k7egNwe0R2z4KfR88+Ug6uJG+Vpq1WocyB2iTpdmOmmp7uUk6WxatfOs3Vp92h7R/M+g8B75M4TBJRXdpoFHcOJ7ydSeZmtzH0zq1AYToq1SzYl8tepQ2Hgz6nyt4mWLD4ZaahUUKo0CiwHkJsiZuVvtqSQiImVIiICIiAiIgIiICIiAiIgIiICIiAkTisPXNQndpuoN0VnZbcyu6QWvxJ8LSWiWUQ5wNet9pUFJb5rTzcj85yHuM78Ds6nRFkW19TqzcyxzM6Yi1NEREikREBERAREQEREBERAREQEREBERAREQEREBERAREQEREBERAREQEREBERAREQEREBERAREQEREBERAREQEREBERAREQEREBERAREQEREBERAREQEREBERAREQ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56390"/>
            <a:ext cx="2318893" cy="2180994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10800000" flipH="1">
            <a:off x="3670673" y="2952799"/>
            <a:ext cx="752390" cy="460687"/>
          </a:xfrm>
          <a:prstGeom prst="rightArrow">
            <a:avLst/>
          </a:prstGeom>
          <a:solidFill>
            <a:schemeClr val="accent2"/>
          </a:solidFill>
          <a:ln>
            <a:solidFill>
              <a:srgbClr val="F2FB79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1400" dirty="0">
              <a:solidFill>
                <a:srgbClr val="000000"/>
              </a:solidFill>
              <a:latin typeface="Cambria Math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109" y="2599772"/>
            <a:ext cx="1345140" cy="134514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 rot="10800000" flipH="1">
            <a:off x="6410410" y="2958873"/>
            <a:ext cx="752390" cy="460687"/>
          </a:xfrm>
          <a:prstGeom prst="rightArrow">
            <a:avLst/>
          </a:prstGeom>
          <a:solidFill>
            <a:schemeClr val="accent2"/>
          </a:solidFill>
          <a:ln>
            <a:solidFill>
              <a:srgbClr val="F2FB79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1400" dirty="0">
              <a:solidFill>
                <a:srgbClr val="000000"/>
              </a:solidFill>
              <a:latin typeface="Cambria Math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980" y="2363992"/>
            <a:ext cx="1677820" cy="16383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433066" y="1676400"/>
            <a:ext cx="1738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Requirements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56957" y="1676400"/>
            <a:ext cx="1591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Training Algorithm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433168" y="1676400"/>
            <a:ext cx="1591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Artifact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38392" y="2263498"/>
            <a:ext cx="1591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Input/Output</a:t>
            </a:r>
            <a:r>
              <a:rPr lang="en-US" sz="2000" dirty="0"/>
              <a:t> Pairs</a:t>
            </a:r>
          </a:p>
        </p:txBody>
      </p:sp>
    </p:spTree>
    <p:extLst>
      <p:ext uri="{BB962C8B-B14F-4D97-AF65-F5344CB8AC3E}">
        <p14:creationId xmlns:p14="http://schemas.microsoft.com/office/powerpoint/2010/main" val="224959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22" grpId="0"/>
      <p:bldP spid="23" grpId="0"/>
      <p:bldP spid="24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Neural Networks Overview</a:t>
            </a:r>
          </a:p>
          <a:p>
            <a:endParaRPr lang="en-US" sz="2800" dirty="0"/>
          </a:p>
          <a:p>
            <a:r>
              <a:rPr lang="en-US" sz="2800" dirty="0"/>
              <a:t>The Simplex Method</a:t>
            </a:r>
          </a:p>
          <a:p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800" dirty="0" err="1">
                <a:solidFill>
                  <a:schemeClr val="bg1">
                    <a:lumMod val="85000"/>
                  </a:schemeClr>
                </a:solidFill>
              </a:rPr>
              <a:t>Reluplex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  <a:p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Evaluation on the ACAS Xu Networks</a:t>
            </a:r>
          </a:p>
          <a:p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Conclusion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533114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Encoding Networks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5608" y="1524000"/>
                <a:ext cx="7498080" cy="5105400"/>
              </a:xfrm>
            </p:spPr>
            <p:txBody>
              <a:bodyPr>
                <a:normAutofit/>
              </a:bodyPr>
              <a:lstStyle/>
              <a:p>
                <a:endParaRPr lang="en-US" sz="2400" i="1" dirty="0"/>
              </a:p>
              <a:p>
                <a:endParaRPr lang="en-US" sz="2400" i="1" dirty="0"/>
              </a:p>
              <a:p>
                <a:endParaRPr lang="en-US" sz="2400" b="1" i="1" dirty="0"/>
              </a:p>
              <a:p>
                <a:endParaRPr lang="en-US" sz="2400" i="1" dirty="0"/>
              </a:p>
              <a:p>
                <a:endParaRPr lang="en-US" sz="2400" i="1" dirty="0"/>
              </a:p>
              <a:p>
                <a:endParaRPr lang="en-US" sz="2400" i="1" dirty="0"/>
              </a:p>
              <a:p>
                <a:r>
                  <a:rPr lang="en-US" sz="2400" dirty="0"/>
                  <a:t>No activation functions</a:t>
                </a:r>
                <a:br>
                  <a:rPr lang="en-US" sz="2400" dirty="0"/>
                </a:br>
                <a:endParaRPr lang="en-US" sz="2400" dirty="0"/>
              </a:p>
              <a:p>
                <a:r>
                  <a:rPr lang="en-US" sz="2400" dirty="0"/>
                  <a:t>Property being checked:</a:t>
                </a:r>
                <a:br>
                  <a:rPr lang="en-US" sz="2400" dirty="0"/>
                </a:br>
                <a:r>
                  <a:rPr lang="en-US" sz="2400" dirty="0"/>
                  <a:t>It is possible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dirty="0"/>
              </a:p>
              <a:p>
                <a:endParaRPr lang="en-US" sz="2400" i="1" dirty="0"/>
              </a:p>
              <a:p>
                <a:endParaRPr lang="en-US" sz="2400" i="1" dirty="0"/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608" y="1524000"/>
                <a:ext cx="7498080" cy="5105400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3200400" y="1938510"/>
            <a:ext cx="3429000" cy="1935162"/>
            <a:chOff x="3200400" y="1938510"/>
            <a:chExt cx="3429000" cy="1935162"/>
          </a:xfrm>
        </p:grpSpPr>
        <p:cxnSp>
          <p:nvCxnSpPr>
            <p:cNvPr id="5" name="Straight Arrow Connector 4"/>
            <p:cNvCxnSpPr>
              <a:stCxn id="27" idx="7"/>
              <a:endCxn id="25" idx="2"/>
            </p:cNvCxnSpPr>
            <p:nvPr/>
          </p:nvCxnSpPr>
          <p:spPr>
            <a:xfrm flipV="1">
              <a:off x="3655685" y="2167110"/>
              <a:ext cx="992515" cy="577336"/>
            </a:xfrm>
            <a:prstGeom prst="straightConnector1">
              <a:avLst/>
            </a:prstGeom>
            <a:ln w="4445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Oval 24"/>
                <p:cNvSpPr/>
                <p:nvPr/>
              </p:nvSpPr>
              <p:spPr>
                <a:xfrm>
                  <a:off x="4648200" y="1938510"/>
                  <a:ext cx="533400" cy="457200"/>
                </a:xfrm>
                <a:prstGeom prst="ellipse">
                  <a:avLst/>
                </a:prstGeom>
                <a:solidFill>
                  <a:srgbClr val="8080FF"/>
                </a:solidFill>
                <a:ln w="508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Oval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8200" y="1938510"/>
                  <a:ext cx="533400" cy="457200"/>
                </a:xfrm>
                <a:prstGeom prst="ellipse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5080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Oval 25"/>
                <p:cNvSpPr/>
                <p:nvPr/>
              </p:nvSpPr>
              <p:spPr>
                <a:xfrm>
                  <a:off x="4651248" y="3416472"/>
                  <a:ext cx="533400" cy="457200"/>
                </a:xfrm>
                <a:prstGeom prst="ellipse">
                  <a:avLst/>
                </a:prstGeom>
                <a:solidFill>
                  <a:srgbClr val="8080FF"/>
                </a:solidFill>
                <a:ln w="508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Oval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1248" y="3416472"/>
                  <a:ext cx="533400" cy="457200"/>
                </a:xfrm>
                <a:prstGeom prst="ellipse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5080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Oval 26"/>
                <p:cNvSpPr/>
                <p:nvPr/>
              </p:nvSpPr>
              <p:spPr>
                <a:xfrm>
                  <a:off x="3200400" y="2677491"/>
                  <a:ext cx="533400" cy="457200"/>
                </a:xfrm>
                <a:prstGeom prst="ellipse">
                  <a:avLst/>
                </a:prstGeom>
                <a:solidFill>
                  <a:srgbClr val="00DA00"/>
                </a:solidFill>
                <a:ln w="508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Oval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400" y="2677491"/>
                  <a:ext cx="533400" cy="457200"/>
                </a:xfrm>
                <a:prstGeom prst="ellipse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5080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Oval 27"/>
                <p:cNvSpPr/>
                <p:nvPr/>
              </p:nvSpPr>
              <p:spPr>
                <a:xfrm>
                  <a:off x="6096000" y="2677491"/>
                  <a:ext cx="533400" cy="457200"/>
                </a:xfrm>
                <a:prstGeom prst="ellipse">
                  <a:avLst/>
                </a:prstGeom>
                <a:solidFill>
                  <a:srgbClr val="FF8080"/>
                </a:solidFill>
                <a:ln w="508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Oval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0" y="2677491"/>
                  <a:ext cx="533400" cy="457200"/>
                </a:xfrm>
                <a:prstGeom prst="ellipse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5080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29"/>
            <p:cNvCxnSpPr>
              <a:stCxn id="27" idx="5"/>
              <a:endCxn id="26" idx="2"/>
            </p:cNvCxnSpPr>
            <p:nvPr/>
          </p:nvCxnSpPr>
          <p:spPr>
            <a:xfrm>
              <a:off x="3655685" y="3067736"/>
              <a:ext cx="995563" cy="577336"/>
            </a:xfrm>
            <a:prstGeom prst="straightConnector1">
              <a:avLst/>
            </a:prstGeom>
            <a:ln w="4445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25" idx="6"/>
              <a:endCxn id="28" idx="1"/>
            </p:cNvCxnSpPr>
            <p:nvPr/>
          </p:nvCxnSpPr>
          <p:spPr>
            <a:xfrm>
              <a:off x="5181600" y="2167110"/>
              <a:ext cx="992515" cy="577336"/>
            </a:xfrm>
            <a:prstGeom prst="straightConnector1">
              <a:avLst/>
            </a:prstGeom>
            <a:ln w="4445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26" idx="6"/>
              <a:endCxn id="28" idx="3"/>
            </p:cNvCxnSpPr>
            <p:nvPr/>
          </p:nvCxnSpPr>
          <p:spPr>
            <a:xfrm flipV="1">
              <a:off x="5184648" y="3067736"/>
              <a:ext cx="989467" cy="577336"/>
            </a:xfrm>
            <a:prstGeom prst="straightConnector1">
              <a:avLst/>
            </a:prstGeom>
            <a:ln w="4445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3733800" y="2139781"/>
                  <a:ext cx="4983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3800" y="2139781"/>
                  <a:ext cx="498348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3733800" y="3416472"/>
                  <a:ext cx="4983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3800" y="3416472"/>
                  <a:ext cx="498348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5597652" y="2139781"/>
                  <a:ext cx="4983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7652" y="2139781"/>
                  <a:ext cx="498348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597652" y="3416472"/>
                  <a:ext cx="4983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7652" y="3416472"/>
                  <a:ext cx="498348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9656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 Networks (</a:t>
            </a:r>
            <a:r>
              <a:rPr lang="en-US" dirty="0" err="1"/>
              <a:t>cnt’d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Introduce equalities:</a:t>
                </a:r>
                <a:br>
                  <a:rPr lang="en-US" sz="2400" dirty="0"/>
                </a:br>
                <a:br>
                  <a:rPr lang="en-US" sz="2400" dirty="0"/>
                </a:br>
                <a:br>
                  <a:rPr lang="en-US" sz="2400" dirty="0"/>
                </a:br>
                <a:br>
                  <a:rPr lang="en-US" sz="2400" dirty="0"/>
                </a:br>
                <a:endParaRPr lang="en-US" sz="2400" dirty="0"/>
              </a:p>
              <a:p>
                <a:r>
                  <a:rPr lang="en-US" sz="2400" dirty="0"/>
                  <a:t>Set bounds: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r>
                  <a:rPr lang="en-US" sz="2400" dirty="0"/>
                  <a:t>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0.5,1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:br>
                  <a:rPr lang="en-US" sz="2400" dirty="0"/>
                </a:br>
                <a:br>
                  <a:rPr lang="en-US" sz="2400" dirty="0"/>
                </a:br>
                <a:r>
                  <a:rPr lang="en-US" sz="2400" dirty="0"/>
                  <a:t>Hidden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/>
                  <a:t>: unbounded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6380988" y="1511559"/>
            <a:ext cx="2514600" cy="1566690"/>
            <a:chOff x="3200400" y="1938510"/>
            <a:chExt cx="3429000" cy="1935162"/>
          </a:xfrm>
        </p:grpSpPr>
        <p:cxnSp>
          <p:nvCxnSpPr>
            <p:cNvPr id="5" name="Straight Arrow Connector 4"/>
            <p:cNvCxnSpPr>
              <a:stCxn id="8" idx="7"/>
              <a:endCxn id="6" idx="2"/>
            </p:cNvCxnSpPr>
            <p:nvPr/>
          </p:nvCxnSpPr>
          <p:spPr>
            <a:xfrm flipV="1">
              <a:off x="3655685" y="2167110"/>
              <a:ext cx="992515" cy="577336"/>
            </a:xfrm>
            <a:prstGeom prst="straightConnector1">
              <a:avLst/>
            </a:prstGeom>
            <a:ln w="4445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/>
                <p:cNvSpPr/>
                <p:nvPr/>
              </p:nvSpPr>
              <p:spPr>
                <a:xfrm>
                  <a:off x="4648200" y="1938510"/>
                  <a:ext cx="533400" cy="457200"/>
                </a:xfrm>
                <a:prstGeom prst="ellipse">
                  <a:avLst/>
                </a:prstGeom>
                <a:solidFill>
                  <a:srgbClr val="8080FF"/>
                </a:solidFill>
                <a:ln w="508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Oval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8200" y="1938510"/>
                  <a:ext cx="533400" cy="457200"/>
                </a:xfrm>
                <a:prstGeom prst="ellipse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5080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/>
                <p:cNvSpPr/>
                <p:nvPr/>
              </p:nvSpPr>
              <p:spPr>
                <a:xfrm>
                  <a:off x="4651248" y="3416472"/>
                  <a:ext cx="533400" cy="457200"/>
                </a:xfrm>
                <a:prstGeom prst="ellipse">
                  <a:avLst/>
                </a:prstGeom>
                <a:solidFill>
                  <a:srgbClr val="8080FF"/>
                </a:solidFill>
                <a:ln w="508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Oval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1248" y="3416472"/>
                  <a:ext cx="533400" cy="457200"/>
                </a:xfrm>
                <a:prstGeom prst="ellipse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5080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/>
                <p:cNvSpPr/>
                <p:nvPr/>
              </p:nvSpPr>
              <p:spPr>
                <a:xfrm>
                  <a:off x="3200400" y="2677491"/>
                  <a:ext cx="533400" cy="457200"/>
                </a:xfrm>
                <a:prstGeom prst="ellipse">
                  <a:avLst/>
                </a:prstGeom>
                <a:solidFill>
                  <a:srgbClr val="00DA00"/>
                </a:solidFill>
                <a:ln w="508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Oval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400" y="2677491"/>
                  <a:ext cx="533400" cy="457200"/>
                </a:xfrm>
                <a:prstGeom prst="ellipse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5080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/>
                <p:cNvSpPr/>
                <p:nvPr/>
              </p:nvSpPr>
              <p:spPr>
                <a:xfrm>
                  <a:off x="6096000" y="2677491"/>
                  <a:ext cx="533400" cy="457200"/>
                </a:xfrm>
                <a:prstGeom prst="ellipse">
                  <a:avLst/>
                </a:prstGeom>
                <a:solidFill>
                  <a:srgbClr val="FF8080"/>
                </a:solidFill>
                <a:ln w="508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Oval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0" y="2677491"/>
                  <a:ext cx="533400" cy="457200"/>
                </a:xfrm>
                <a:prstGeom prst="ellipse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5080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/>
            <p:cNvCxnSpPr>
              <a:stCxn id="8" idx="5"/>
              <a:endCxn id="7" idx="2"/>
            </p:cNvCxnSpPr>
            <p:nvPr/>
          </p:nvCxnSpPr>
          <p:spPr>
            <a:xfrm>
              <a:off x="3655685" y="3067736"/>
              <a:ext cx="995563" cy="577336"/>
            </a:xfrm>
            <a:prstGeom prst="straightConnector1">
              <a:avLst/>
            </a:prstGeom>
            <a:ln w="4445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6" idx="6"/>
              <a:endCxn id="9" idx="1"/>
            </p:cNvCxnSpPr>
            <p:nvPr/>
          </p:nvCxnSpPr>
          <p:spPr>
            <a:xfrm>
              <a:off x="5181600" y="2167110"/>
              <a:ext cx="992515" cy="577336"/>
            </a:xfrm>
            <a:prstGeom prst="straightConnector1">
              <a:avLst/>
            </a:prstGeom>
            <a:ln w="4445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7" idx="6"/>
              <a:endCxn id="9" idx="3"/>
            </p:cNvCxnSpPr>
            <p:nvPr/>
          </p:nvCxnSpPr>
          <p:spPr>
            <a:xfrm flipV="1">
              <a:off x="5184648" y="3067736"/>
              <a:ext cx="989467" cy="577336"/>
            </a:xfrm>
            <a:prstGeom prst="straightConnector1">
              <a:avLst/>
            </a:prstGeom>
            <a:ln w="4445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733800" y="2139781"/>
                  <a:ext cx="4983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3800" y="2139781"/>
                  <a:ext cx="498348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63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3733800" y="3416472"/>
                  <a:ext cx="4983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3800" y="3416472"/>
                  <a:ext cx="498348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r="-28333" b="-163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5597652" y="2139781"/>
                  <a:ext cx="4983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7652" y="2139781"/>
                  <a:ext cx="498348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163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5597652" y="3416472"/>
                  <a:ext cx="4983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7652" y="3416472"/>
                  <a:ext cx="498348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163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07473" y="2000071"/>
                <a:ext cx="40386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7473" y="2000071"/>
                <a:ext cx="4038600" cy="1200329"/>
              </a:xfrm>
              <a:prstGeom prst="rect">
                <a:avLst/>
              </a:prstGeom>
              <a:blipFill rotWithShape="0">
                <a:blip r:embed="rId11"/>
                <a:stretch>
                  <a:fillRect b="-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807473" y="2000071"/>
                <a:ext cx="40386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7473" y="2000071"/>
                <a:ext cx="4038600" cy="1200329"/>
              </a:xfrm>
              <a:prstGeom prst="rect">
                <a:avLst/>
              </a:prstGeom>
              <a:blipFill rotWithShape="0">
                <a:blip r:embed="rId12"/>
                <a:stretch>
                  <a:fillRect b="-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807473" y="2000071"/>
                <a:ext cx="40386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/>
                  <a:t>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/>
                  <a:t>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7473" y="2000071"/>
                <a:ext cx="4038600" cy="1200329"/>
              </a:xfrm>
              <a:prstGeom prst="rect">
                <a:avLst/>
              </a:prstGeom>
              <a:blipFill rotWithShape="0">
                <a:blip r:embed="rId13"/>
                <a:stretch>
                  <a:fillRect b="-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807472" y="5334000"/>
                <a:ext cx="52029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/>
                  <a:t>Auxiliary variables: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∈[0,0]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7472" y="5334000"/>
                <a:ext cx="5202927" cy="461665"/>
              </a:xfrm>
              <a:prstGeom prst="rect">
                <a:avLst/>
              </a:prstGeom>
              <a:blipFill rotWithShape="0">
                <a:blip r:embed="rId14"/>
                <a:stretch>
                  <a:fillRect l="-187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233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8" grpId="0"/>
      <p:bldP spid="19" grpId="0"/>
      <p:bldP spid="19" grpId="1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Simplex Method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435608" y="1524000"/>
            <a:ext cx="7498080" cy="5105400"/>
          </a:xfrm>
        </p:spPr>
        <p:txBody>
          <a:bodyPr>
            <a:normAutofit/>
          </a:bodyPr>
          <a:lstStyle/>
          <a:p>
            <a:r>
              <a:rPr lang="en-US" sz="2400" dirty="0"/>
              <a:t>Simplex: a method for solving linear equations + bounds</a:t>
            </a:r>
          </a:p>
          <a:p>
            <a:endParaRPr lang="en-US" sz="2400" dirty="0"/>
          </a:p>
          <a:p>
            <a:r>
              <a:rPr lang="en-US" sz="2400" dirty="0"/>
              <a:t>Efficient in practice</a:t>
            </a:r>
          </a:p>
          <a:p>
            <a:endParaRPr lang="en-US" sz="2400" dirty="0"/>
          </a:p>
          <a:p>
            <a:r>
              <a:rPr lang="en-US" sz="2400" dirty="0"/>
              <a:t>Sound and terminating</a:t>
            </a:r>
          </a:p>
          <a:p>
            <a:endParaRPr lang="en-US" sz="2400" dirty="0"/>
          </a:p>
          <a:p>
            <a:r>
              <a:rPr lang="en-US" sz="2400" dirty="0"/>
              <a:t>(but can’t handle </a:t>
            </a:r>
            <a:r>
              <a:rPr lang="en-US" sz="2400" dirty="0" err="1"/>
              <a:t>ReLUs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8583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5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Executing Simplex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435608" y="1524000"/>
            <a:ext cx="7498080" cy="5105400"/>
          </a:xfrm>
        </p:spPr>
        <p:txBody>
          <a:bodyPr>
            <a:normAutofit/>
          </a:bodyPr>
          <a:lstStyle/>
          <a:p>
            <a:r>
              <a:rPr lang="en-US" sz="2400" dirty="0"/>
              <a:t>Update variable assignment</a:t>
            </a:r>
          </a:p>
          <a:p>
            <a:pPr lvl="1"/>
            <a:r>
              <a:rPr lang="en-US" sz="2000" dirty="0"/>
              <a:t>Always ensure equations hold</a:t>
            </a:r>
          </a:p>
          <a:p>
            <a:endParaRPr lang="en-US" sz="2400" dirty="0"/>
          </a:p>
          <a:p>
            <a:r>
              <a:rPr lang="en-US" sz="2400" dirty="0"/>
              <a:t>Gradually satisfy variable bounds</a:t>
            </a:r>
          </a:p>
          <a:p>
            <a:endParaRPr lang="en-US" sz="2400" dirty="0"/>
          </a:p>
          <a:p>
            <a:r>
              <a:rPr lang="en-US" sz="2400" dirty="0"/>
              <a:t>Possible steps:</a:t>
            </a:r>
          </a:p>
          <a:p>
            <a:pPr marL="859536" lvl="1" indent="-457200">
              <a:buFont typeface="+mj-lt"/>
              <a:buAutoNum type="arabicPeriod"/>
            </a:pPr>
            <a:r>
              <a:rPr lang="en-US" sz="2000" dirty="0">
                <a:solidFill>
                  <a:srgbClr val="0066FF"/>
                </a:solidFill>
              </a:rPr>
              <a:t>Pivot steps</a:t>
            </a:r>
            <a:r>
              <a:rPr lang="en-US" sz="2000" dirty="0"/>
              <a:t>: manipulate equations, isolate variables</a:t>
            </a:r>
          </a:p>
          <a:p>
            <a:pPr marL="859536" lvl="1" indent="-457200">
              <a:buFont typeface="+mj-lt"/>
              <a:buAutoNum type="arabicPeriod"/>
            </a:pPr>
            <a:r>
              <a:rPr lang="en-US" sz="2000" dirty="0">
                <a:solidFill>
                  <a:srgbClr val="0066FF"/>
                </a:solidFill>
              </a:rPr>
              <a:t>Update steps</a:t>
            </a:r>
            <a:r>
              <a:rPr lang="en-US" sz="2000" dirty="0"/>
              <a:t>: update variable assignment</a:t>
            </a:r>
          </a:p>
        </p:txBody>
      </p:sp>
    </p:spTree>
    <p:extLst>
      <p:ext uri="{BB962C8B-B14F-4D97-AF65-F5344CB8AC3E}">
        <p14:creationId xmlns:p14="http://schemas.microsoft.com/office/powerpoint/2010/main" val="156897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5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Simplex: Example (</a:t>
            </a:r>
            <a:r>
              <a:rPr lang="en-US" dirty="0" err="1"/>
              <a:t>cnt’d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620012" y="1524000"/>
                <a:ext cx="4552188" cy="461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br>
                  <a:rPr lang="en-US" sz="2400" dirty="0"/>
                </a:br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012" y="1524000"/>
                <a:ext cx="4552188" cy="461729"/>
              </a:xfrm>
              <a:prstGeom prst="rect">
                <a:avLst/>
              </a:prstGeom>
              <a:blipFill rotWithShape="0">
                <a:blip r:embed="rId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33039972"/>
                  </p:ext>
                </p:extLst>
              </p:nvPr>
            </p:nvGraphicFramePr>
            <p:xfrm>
              <a:off x="3823437" y="3200400"/>
              <a:ext cx="1139952" cy="3235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3995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Lower</a:t>
                          </a:r>
                          <a:r>
                            <a:rPr lang="en-US" baseline="0" dirty="0"/>
                            <a:t> Bound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33039972"/>
                  </p:ext>
                </p:extLst>
              </p:nvPr>
            </p:nvGraphicFramePr>
            <p:xfrm>
              <a:off x="3823437" y="3200400"/>
              <a:ext cx="1139952" cy="3235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39952"/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Lower</a:t>
                          </a:r>
                          <a:r>
                            <a:rPr lang="en-US" baseline="0" dirty="0" smtClean="0"/>
                            <a:t> Bound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532" t="-180328" r="-2128" b="-601639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532" t="-488333" r="-2128" b="-30833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532" t="-578689" r="-2128" b="-203279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532" t="-678689" r="-2128" b="-103279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532" t="-778689" r="-2128" b="-327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1741527"/>
                  </p:ext>
                </p:extLst>
              </p:nvPr>
            </p:nvGraphicFramePr>
            <p:xfrm>
              <a:off x="7546848" y="3200400"/>
              <a:ext cx="1139952" cy="3235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3995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Upper</a:t>
                          </a:r>
                          <a:r>
                            <a:rPr lang="en-US" baseline="0" dirty="0"/>
                            <a:t> Bound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1741527"/>
                  </p:ext>
                </p:extLst>
              </p:nvPr>
            </p:nvGraphicFramePr>
            <p:xfrm>
              <a:off x="7546848" y="3200400"/>
              <a:ext cx="1139952" cy="3235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39952"/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Upper</a:t>
                          </a:r>
                          <a:r>
                            <a:rPr lang="en-US" baseline="0" dirty="0" smtClean="0"/>
                            <a:t> Bound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070" t="-180328" r="-2674" b="-601639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070" t="-488333" r="-2674" b="-30833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070" t="-578689" r="-2674" b="-203279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070" t="-678689" r="-2674" b="-103279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070" t="-778689" r="-2674" b="-327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972946"/>
                  </p:ext>
                </p:extLst>
              </p:nvPr>
            </p:nvGraphicFramePr>
            <p:xfrm>
              <a:off x="4969948" y="3200400"/>
              <a:ext cx="1120450" cy="3235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204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Variable</a:t>
                          </a:r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972946"/>
                  </p:ext>
                </p:extLst>
              </p:nvPr>
            </p:nvGraphicFramePr>
            <p:xfrm>
              <a:off x="4969948" y="3200400"/>
              <a:ext cx="1120450" cy="3235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20450"/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Variable</a:t>
                          </a:r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541" t="-180328" r="-2162" b="-601639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541" t="-280328" r="-2162" b="-501639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541" t="-380328" r="-2162" b="-401639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541" t="-488333" r="-2162" b="-30833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541" t="-578689" r="-2162" b="-203279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541" t="-678689" r="-2162" b="-103279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541" t="-778689" r="-2162" b="-327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430508"/>
              </p:ext>
            </p:extLst>
          </p:nvPr>
        </p:nvGraphicFramePr>
        <p:xfrm>
          <a:off x="6096957" y="3200400"/>
          <a:ext cx="14478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Assignment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le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2663239"/>
                  </p:ext>
                </p:extLst>
              </p:nvPr>
            </p:nvGraphicFramePr>
            <p:xfrm>
              <a:off x="6096957" y="3841206"/>
              <a:ext cx="1446317" cy="37084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4631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le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2663239"/>
                  </p:ext>
                </p:extLst>
              </p:nvPr>
            </p:nvGraphicFramePr>
            <p:xfrm>
              <a:off x="6096957" y="3841206"/>
              <a:ext cx="1446317" cy="37084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46317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420" t="-1639" r="-840" b="-491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le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2422624"/>
                  </p:ext>
                </p:extLst>
              </p:nvPr>
            </p:nvGraphicFramePr>
            <p:xfrm>
              <a:off x="6096957" y="4212772"/>
              <a:ext cx="1446317" cy="37084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4631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E8EEF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le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2422624"/>
                  </p:ext>
                </p:extLst>
              </p:nvPr>
            </p:nvGraphicFramePr>
            <p:xfrm>
              <a:off x="6096957" y="4212772"/>
              <a:ext cx="1446317" cy="37084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46317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420" t="-1639" r="-840" b="-327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Table 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61160894"/>
                  </p:ext>
                </p:extLst>
              </p:nvPr>
            </p:nvGraphicFramePr>
            <p:xfrm>
              <a:off x="6096957" y="4584338"/>
              <a:ext cx="1446317" cy="37084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4631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Table 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61160894"/>
                  </p:ext>
                </p:extLst>
              </p:nvPr>
            </p:nvGraphicFramePr>
            <p:xfrm>
              <a:off x="6096957" y="4584338"/>
              <a:ext cx="1446317" cy="37084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46317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420" t="-3279" r="-840" b="-327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53952899"/>
                  </p:ext>
                </p:extLst>
              </p:nvPr>
            </p:nvGraphicFramePr>
            <p:xfrm>
              <a:off x="6096957" y="5327470"/>
              <a:ext cx="1446317" cy="3657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4631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53952899"/>
                  </p:ext>
                </p:extLst>
              </p:nvPr>
            </p:nvGraphicFramePr>
            <p:xfrm>
              <a:off x="6096957" y="5327470"/>
              <a:ext cx="1446317" cy="3657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46317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420" t="-1639" r="-840" b="-491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0704581"/>
                  </p:ext>
                </p:extLst>
              </p:nvPr>
            </p:nvGraphicFramePr>
            <p:xfrm>
              <a:off x="6096957" y="6065520"/>
              <a:ext cx="1446317" cy="37084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4631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0704581"/>
                  </p:ext>
                </p:extLst>
              </p:nvPr>
            </p:nvGraphicFramePr>
            <p:xfrm>
              <a:off x="6096957" y="6065520"/>
              <a:ext cx="1446317" cy="37084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46317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1"/>
                          <a:stretch>
                            <a:fillRect l="-420" t="-3279" r="-840" b="-327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16951777"/>
                  </p:ext>
                </p:extLst>
              </p:nvPr>
            </p:nvGraphicFramePr>
            <p:xfrm>
              <a:off x="6096957" y="4955904"/>
              <a:ext cx="1446317" cy="37084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4631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E8EEF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16951777"/>
                  </p:ext>
                </p:extLst>
              </p:nvPr>
            </p:nvGraphicFramePr>
            <p:xfrm>
              <a:off x="6096957" y="4955904"/>
              <a:ext cx="1446317" cy="37084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46317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2"/>
                          <a:stretch>
                            <a:fillRect l="-420" t="-1613" r="-840" b="-322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3112550"/>
                  </p:ext>
                </p:extLst>
              </p:nvPr>
            </p:nvGraphicFramePr>
            <p:xfrm>
              <a:off x="6096957" y="5693956"/>
              <a:ext cx="1446317" cy="37084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4631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E8EEF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3112550"/>
                  </p:ext>
                </p:extLst>
              </p:nvPr>
            </p:nvGraphicFramePr>
            <p:xfrm>
              <a:off x="6096957" y="5693956"/>
              <a:ext cx="1446317" cy="37084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46317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3"/>
                          <a:stretch>
                            <a:fillRect l="-420" t="-1639" r="-840" b="-327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615837" y="2037127"/>
                <a:ext cx="4552188" cy="461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br>
                  <a:rPr lang="en-US" sz="2400" dirty="0"/>
                </a:br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837" y="2037127"/>
                <a:ext cx="4552188" cy="461729"/>
              </a:xfrm>
              <a:prstGeom prst="rect">
                <a:avLst/>
              </a:prstGeom>
              <a:blipFill rotWithShape="0">
                <a:blip r:embed="rId14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615837" y="2550254"/>
                <a:ext cx="45521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837" y="2550254"/>
                <a:ext cx="4552188" cy="461665"/>
              </a:xfrm>
              <a:prstGeom prst="rect">
                <a:avLst/>
              </a:prstGeom>
              <a:blipFill rotWithShape="0">
                <a:blip r:embed="rId1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/>
          <p:cNvCxnSpPr/>
          <p:nvPr/>
        </p:nvCxnSpPr>
        <p:spPr>
          <a:xfrm>
            <a:off x="3221022" y="5141324"/>
            <a:ext cx="381000" cy="10103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3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88763428"/>
                  </p:ext>
                </p:extLst>
              </p:nvPr>
            </p:nvGraphicFramePr>
            <p:xfrm>
              <a:off x="6096957" y="4955904"/>
              <a:ext cx="1446317" cy="37084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4631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E8EEF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3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88763428"/>
                  </p:ext>
                </p:extLst>
              </p:nvPr>
            </p:nvGraphicFramePr>
            <p:xfrm>
              <a:off x="6096957" y="4955904"/>
              <a:ext cx="1446317" cy="37084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46317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6"/>
                          <a:stretch>
                            <a:fillRect l="-420" t="-1613" r="-840" b="-322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283208" y="3897868"/>
                <a:ext cx="18409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+0.5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208" y="3897868"/>
                <a:ext cx="1840992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0" name="Table 3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68353443"/>
                  </p:ext>
                </p:extLst>
              </p:nvPr>
            </p:nvGraphicFramePr>
            <p:xfrm>
              <a:off x="6096957" y="6065520"/>
              <a:ext cx="1446317" cy="37084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4631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0" name="Table 3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68353443"/>
                  </p:ext>
                </p:extLst>
              </p:nvPr>
            </p:nvGraphicFramePr>
            <p:xfrm>
              <a:off x="6096957" y="6065520"/>
              <a:ext cx="1446317" cy="37084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46317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8"/>
                          <a:stretch>
                            <a:fillRect l="-420" t="-3279" r="-840" b="-327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41" name="Straight Arrow Connector 40"/>
          <p:cNvCxnSpPr/>
          <p:nvPr/>
        </p:nvCxnSpPr>
        <p:spPr>
          <a:xfrm>
            <a:off x="3221022" y="6250940"/>
            <a:ext cx="381000" cy="10103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615837" y="2550254"/>
                <a:ext cx="45521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837" y="2550254"/>
                <a:ext cx="4552188" cy="461665"/>
              </a:xfrm>
              <a:prstGeom prst="rect">
                <a:avLst/>
              </a:prstGeom>
              <a:blipFill rotWithShape="0">
                <a:blip r:embed="rId19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615837" y="2550254"/>
                <a:ext cx="45521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837" y="2550254"/>
                <a:ext cx="4552188" cy="461665"/>
              </a:xfrm>
              <a:prstGeom prst="rect">
                <a:avLst/>
              </a:prstGeom>
              <a:blipFill rotWithShape="0">
                <a:blip r:embed="rId20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283208" y="3897868"/>
                <a:ext cx="18409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−0.5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208" y="3897868"/>
                <a:ext cx="1840992" cy="369332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5" name="Table 4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5156590"/>
                  </p:ext>
                </p:extLst>
              </p:nvPr>
            </p:nvGraphicFramePr>
            <p:xfrm>
              <a:off x="6096957" y="4212772"/>
              <a:ext cx="1446317" cy="37084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4631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E8EEF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5" name="Table 4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5156590"/>
                  </p:ext>
                </p:extLst>
              </p:nvPr>
            </p:nvGraphicFramePr>
            <p:xfrm>
              <a:off x="6096957" y="4212772"/>
              <a:ext cx="1446317" cy="37084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46317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2"/>
                          <a:stretch>
                            <a:fillRect l="-420" t="-1639" r="-840" b="-327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6" name="Table 4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7296692"/>
                  </p:ext>
                </p:extLst>
              </p:nvPr>
            </p:nvGraphicFramePr>
            <p:xfrm>
              <a:off x="6096957" y="5327470"/>
              <a:ext cx="1446317" cy="3657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4631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6" name="Table 4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7296692"/>
                  </p:ext>
                </p:extLst>
              </p:nvPr>
            </p:nvGraphicFramePr>
            <p:xfrm>
              <a:off x="6096957" y="5327470"/>
              <a:ext cx="1446317" cy="3657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46317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3"/>
                          <a:stretch>
                            <a:fillRect l="-420" t="-1639" r="-840" b="-491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620012" y="1524000"/>
                <a:ext cx="4552188" cy="461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br>
                  <a:rPr lang="en-US" sz="2400" dirty="0"/>
                </a:br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012" y="1524000"/>
                <a:ext cx="4552188" cy="461729"/>
              </a:xfrm>
              <a:prstGeom prst="rect">
                <a:avLst/>
              </a:prstGeom>
              <a:blipFill rotWithShape="0">
                <a:blip r:embed="rId24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/>
          <p:cNvCxnSpPr/>
          <p:nvPr/>
        </p:nvCxnSpPr>
        <p:spPr>
          <a:xfrm>
            <a:off x="3221022" y="5500247"/>
            <a:ext cx="381000" cy="10103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620012" y="1524000"/>
                <a:ext cx="4552188" cy="461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br>
                  <a:rPr lang="en-US" sz="2400" dirty="0"/>
                </a:br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012" y="1524000"/>
                <a:ext cx="4552188" cy="461729"/>
              </a:xfrm>
              <a:prstGeom prst="rect">
                <a:avLst/>
              </a:prstGeom>
              <a:blipFill rotWithShape="0">
                <a:blip r:embed="rId2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620012" y="1524000"/>
                <a:ext cx="4552188" cy="461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br>
                  <a:rPr lang="en-US" sz="2400" dirty="0"/>
                </a:br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012" y="1524000"/>
                <a:ext cx="4552188" cy="461729"/>
              </a:xfrm>
              <a:prstGeom prst="rect">
                <a:avLst/>
              </a:prstGeom>
              <a:blipFill rotWithShape="0">
                <a:blip r:embed="rId2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283208" y="3897868"/>
                <a:ext cx="18409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−0.5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208" y="3897868"/>
                <a:ext cx="1840992" cy="369332"/>
              </a:xfrm>
              <a:prstGeom prst="rect">
                <a:avLst/>
              </a:prstGeom>
              <a:blipFill rotWithShape="0">
                <a:blip r:embed="rId27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2" name="Table 5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21433320"/>
                  </p:ext>
                </p:extLst>
              </p:nvPr>
            </p:nvGraphicFramePr>
            <p:xfrm>
              <a:off x="6096957" y="3841206"/>
              <a:ext cx="1446317" cy="37084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4631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2" name="Table 5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21433320"/>
                  </p:ext>
                </p:extLst>
              </p:nvPr>
            </p:nvGraphicFramePr>
            <p:xfrm>
              <a:off x="6096957" y="3841206"/>
              <a:ext cx="1446317" cy="37084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46317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8"/>
                          <a:stretch>
                            <a:fillRect l="-420" t="-1639" r="-840" b="-491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615837" y="2037127"/>
                <a:ext cx="4552188" cy="461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br>
                  <a:rPr lang="en-US" sz="2400" dirty="0"/>
                </a:br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837" y="2037127"/>
                <a:ext cx="4552188" cy="461729"/>
              </a:xfrm>
              <a:prstGeom prst="rect">
                <a:avLst/>
              </a:prstGeom>
              <a:blipFill rotWithShape="0">
                <a:blip r:embed="rId29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4" name="Table 5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5657907"/>
                  </p:ext>
                </p:extLst>
              </p:nvPr>
            </p:nvGraphicFramePr>
            <p:xfrm>
              <a:off x="6096957" y="5693956"/>
              <a:ext cx="1446317" cy="37084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4631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E8EEF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4" name="Table 5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5657907"/>
                  </p:ext>
                </p:extLst>
              </p:nvPr>
            </p:nvGraphicFramePr>
            <p:xfrm>
              <a:off x="6096957" y="5693956"/>
              <a:ext cx="1446317" cy="37084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46317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0"/>
                          <a:stretch>
                            <a:fillRect l="-420" t="-1639" r="-840" b="-327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55" name="Straight Arrow Connector 54"/>
          <p:cNvCxnSpPr/>
          <p:nvPr/>
        </p:nvCxnSpPr>
        <p:spPr>
          <a:xfrm>
            <a:off x="3221022" y="5877636"/>
            <a:ext cx="381000" cy="10103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283208" y="3416229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Operation: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432016" y="3897868"/>
            <a:ext cx="1840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Fail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8" name="Table 5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2711044"/>
                  </p:ext>
                </p:extLst>
              </p:nvPr>
            </p:nvGraphicFramePr>
            <p:xfrm>
              <a:off x="6096957" y="4955904"/>
              <a:ext cx="1446317" cy="37084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4631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rgbClr val="E8EEF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8" name="Table 5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2711044"/>
                  </p:ext>
                </p:extLst>
              </p:nvPr>
            </p:nvGraphicFramePr>
            <p:xfrm>
              <a:off x="6096957" y="4955904"/>
              <a:ext cx="1446317" cy="37084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46317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1"/>
                          <a:stretch>
                            <a:fillRect l="-420" t="-1613" r="-840" b="-322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9" name="Table 5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1018122"/>
                  </p:ext>
                </p:extLst>
              </p:nvPr>
            </p:nvGraphicFramePr>
            <p:xfrm>
              <a:off x="6096957" y="6065520"/>
              <a:ext cx="1446317" cy="37084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4631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9" name="Table 5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1018122"/>
                  </p:ext>
                </p:extLst>
              </p:nvPr>
            </p:nvGraphicFramePr>
            <p:xfrm>
              <a:off x="6096957" y="6065520"/>
              <a:ext cx="1446317" cy="37084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46317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2"/>
                          <a:stretch>
                            <a:fillRect l="-420" t="-3279" r="-840" b="-327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0" name="Table 5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2758476"/>
                  </p:ext>
                </p:extLst>
              </p:nvPr>
            </p:nvGraphicFramePr>
            <p:xfrm>
              <a:off x="6096957" y="6065520"/>
              <a:ext cx="1446317" cy="37084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4631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0" name="Table 5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2758476"/>
                  </p:ext>
                </p:extLst>
              </p:nvPr>
            </p:nvGraphicFramePr>
            <p:xfrm>
              <a:off x="6096957" y="6065520"/>
              <a:ext cx="1446317" cy="37084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46317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3"/>
                          <a:stretch>
                            <a:fillRect l="-420" t="-3279" r="-840" b="-327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1" name="Table 6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81559097"/>
                  </p:ext>
                </p:extLst>
              </p:nvPr>
            </p:nvGraphicFramePr>
            <p:xfrm>
              <a:off x="6096957" y="4212772"/>
              <a:ext cx="1446317" cy="37084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4631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rgbClr val="E8EEF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1" name="Table 6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81559097"/>
                  </p:ext>
                </p:extLst>
              </p:nvPr>
            </p:nvGraphicFramePr>
            <p:xfrm>
              <a:off x="6096957" y="4212772"/>
              <a:ext cx="1446317" cy="37084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46317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4"/>
                          <a:stretch>
                            <a:fillRect l="-420" t="-1639" r="-840" b="-327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2" name="Table 6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88003308"/>
                  </p:ext>
                </p:extLst>
              </p:nvPr>
            </p:nvGraphicFramePr>
            <p:xfrm>
              <a:off x="6096957" y="5327470"/>
              <a:ext cx="1446317" cy="3657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4631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2" name="Table 6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88003308"/>
                  </p:ext>
                </p:extLst>
              </p:nvPr>
            </p:nvGraphicFramePr>
            <p:xfrm>
              <a:off x="6096957" y="5327470"/>
              <a:ext cx="1446317" cy="3657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46317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5"/>
                          <a:stretch>
                            <a:fillRect l="-420" t="-1639" r="-840" b="-491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3" name="Table 6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4081327"/>
                  </p:ext>
                </p:extLst>
              </p:nvPr>
            </p:nvGraphicFramePr>
            <p:xfrm>
              <a:off x="6096957" y="5327470"/>
              <a:ext cx="1446317" cy="3657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4631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3" name="Table 6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4081327"/>
                  </p:ext>
                </p:extLst>
              </p:nvPr>
            </p:nvGraphicFramePr>
            <p:xfrm>
              <a:off x="6096957" y="5327470"/>
              <a:ext cx="1446317" cy="3657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46317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6"/>
                          <a:stretch>
                            <a:fillRect l="-420" t="-1639" r="-840" b="-491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5" name="Table 6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6799973"/>
                  </p:ext>
                </p:extLst>
              </p:nvPr>
            </p:nvGraphicFramePr>
            <p:xfrm>
              <a:off x="6096957" y="3841206"/>
              <a:ext cx="1446317" cy="37084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4631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5" name="Table 6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6799973"/>
                  </p:ext>
                </p:extLst>
              </p:nvPr>
            </p:nvGraphicFramePr>
            <p:xfrm>
              <a:off x="6096957" y="3841206"/>
              <a:ext cx="1446317" cy="37084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46317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7"/>
                          <a:stretch>
                            <a:fillRect l="-420" t="-1639" r="-840" b="-491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6" name="Table 6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85162166"/>
                  </p:ext>
                </p:extLst>
              </p:nvPr>
            </p:nvGraphicFramePr>
            <p:xfrm>
              <a:off x="6096957" y="5693956"/>
              <a:ext cx="1446317" cy="3657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4631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7359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rgbClr val="E8EEF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6" name="Table 6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85162166"/>
                  </p:ext>
                </p:extLst>
              </p:nvPr>
            </p:nvGraphicFramePr>
            <p:xfrm>
              <a:off x="6096957" y="5693956"/>
              <a:ext cx="1446317" cy="3657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46317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8"/>
                          <a:stretch>
                            <a:fillRect l="-420" t="-1639" r="-840" b="-327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3205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L 0.29896 -0.0009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4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0.37396 0.00139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98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0.39115 -0.00023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4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0.37448 0.00046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15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32" grpId="0"/>
      <p:bldP spid="32" grpId="1"/>
      <p:bldP spid="33" grpId="0"/>
      <p:bldP spid="38" grpId="0"/>
      <p:bldP spid="38" grpId="1"/>
      <p:bldP spid="42" grpId="0"/>
      <p:bldP spid="42" grpId="1"/>
      <p:bldP spid="42" grpId="2"/>
      <p:bldP spid="43" grpId="0"/>
      <p:bldP spid="44" grpId="0"/>
      <p:bldP spid="44" grpId="1"/>
      <p:bldP spid="47" grpId="0"/>
      <p:bldP spid="47" grpId="1"/>
      <p:bldP spid="49" grpId="0"/>
      <p:bldP spid="49" grpId="1"/>
      <p:bldP spid="49" grpId="2"/>
      <p:bldP spid="50" grpId="0"/>
      <p:bldP spid="51" grpId="0"/>
      <p:bldP spid="51" grpId="1"/>
      <p:bldP spid="53" grpId="0"/>
      <p:bldP spid="5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Handling </a:t>
            </a:r>
            <a:r>
              <a:rPr lang="en-US" dirty="0" err="1"/>
              <a:t>ReLUs</a:t>
            </a:r>
            <a:r>
              <a:rPr lang="en-US" dirty="0"/>
              <a:t> with Simplex?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5608" y="1524000"/>
                <a:ext cx="7498080" cy="5105400"/>
              </a:xfrm>
            </p:spPr>
            <p:txBody>
              <a:bodyPr>
                <a:normAutofit/>
              </a:bodyPr>
              <a:lstStyle/>
              <a:p>
                <a:endParaRPr lang="en-US" sz="2400" i="1" dirty="0"/>
              </a:p>
              <a:p>
                <a:endParaRPr lang="en-US" sz="2400" i="1" dirty="0"/>
              </a:p>
              <a:p>
                <a:endParaRPr lang="en-US" sz="2400" b="1" i="1" dirty="0"/>
              </a:p>
              <a:p>
                <a:endParaRPr lang="en-US" sz="2400" i="1" dirty="0"/>
              </a:p>
              <a:p>
                <a:endParaRPr lang="en-US" sz="2400" i="1" dirty="0"/>
              </a:p>
              <a:p>
                <a:endParaRPr lang="en-US" sz="2400" i="1" dirty="0"/>
              </a:p>
              <a:p>
                <a:r>
                  <a:rPr lang="en-US" sz="2400" dirty="0"/>
                  <a:t>Check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400" dirty="0"/>
                  <a:t> cases: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b="0" dirty="0"/>
                  <a:t> inactive,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b="0" dirty="0"/>
                  <a:t> inactive: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&lt;0,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&lt;0,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</m:oMath>
                </a14:m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b="0" dirty="0"/>
                  <a:t> active,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b="0" dirty="0"/>
                  <a:t> inactive: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0, 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&lt;0,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</m:oMath>
                </a14:m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b="0" dirty="0"/>
                  <a:t> inactive,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b="0" dirty="0"/>
                  <a:t> active: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&lt;0, 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b="0" dirty="0"/>
                  <a:t> active,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b="0" dirty="0"/>
                  <a:t> active: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0, 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0,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i="1" dirty="0"/>
              </a:p>
              <a:p>
                <a:endParaRPr lang="en-US" sz="2400" i="1" dirty="0"/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608" y="1524000"/>
                <a:ext cx="7498080" cy="5105400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>
            <a:stCxn id="27" idx="7"/>
            <a:endCxn id="25" idx="2"/>
          </p:cNvCxnSpPr>
          <p:nvPr/>
        </p:nvCxnSpPr>
        <p:spPr>
          <a:xfrm flipV="1">
            <a:off x="3655685" y="2167110"/>
            <a:ext cx="992515" cy="577336"/>
          </a:xfrm>
          <a:prstGeom prst="straightConnector1">
            <a:avLst/>
          </a:prstGeom>
          <a:ln w="4445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val 24"/>
              <p:cNvSpPr/>
              <p:nvPr/>
            </p:nvSpPr>
            <p:spPr>
              <a:xfrm>
                <a:off x="4648200" y="1938510"/>
                <a:ext cx="533400" cy="457200"/>
              </a:xfrm>
              <a:prstGeom prst="ellipse">
                <a:avLst/>
              </a:prstGeom>
              <a:solidFill>
                <a:srgbClr val="8080FF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Oval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1938510"/>
                <a:ext cx="533400" cy="457200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508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val 25"/>
              <p:cNvSpPr/>
              <p:nvPr/>
            </p:nvSpPr>
            <p:spPr>
              <a:xfrm>
                <a:off x="4651248" y="3416472"/>
                <a:ext cx="533400" cy="457200"/>
              </a:xfrm>
              <a:prstGeom prst="ellipse">
                <a:avLst/>
              </a:prstGeom>
              <a:solidFill>
                <a:srgbClr val="8080FF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Oval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248" y="3416472"/>
                <a:ext cx="533400" cy="457200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508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val 26"/>
              <p:cNvSpPr/>
              <p:nvPr/>
            </p:nvSpPr>
            <p:spPr>
              <a:xfrm>
                <a:off x="3200400" y="2677491"/>
                <a:ext cx="533400" cy="457200"/>
              </a:xfrm>
              <a:prstGeom prst="ellipse">
                <a:avLst/>
              </a:prstGeom>
              <a:solidFill>
                <a:srgbClr val="00DA00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Oval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2677491"/>
                <a:ext cx="533400" cy="457200"/>
              </a:xfrm>
              <a:prstGeom prst="ellipse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508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val 27"/>
              <p:cNvSpPr/>
              <p:nvPr/>
            </p:nvSpPr>
            <p:spPr>
              <a:xfrm>
                <a:off x="6096000" y="2677491"/>
                <a:ext cx="533400" cy="457200"/>
              </a:xfrm>
              <a:prstGeom prst="ellipse">
                <a:avLst/>
              </a:prstGeom>
              <a:solidFill>
                <a:srgbClr val="FF8080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Oval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677491"/>
                <a:ext cx="533400" cy="457200"/>
              </a:xfrm>
              <a:prstGeom prst="ellipse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508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>
            <a:stCxn id="27" idx="5"/>
            <a:endCxn id="26" idx="2"/>
          </p:cNvCxnSpPr>
          <p:nvPr/>
        </p:nvCxnSpPr>
        <p:spPr>
          <a:xfrm>
            <a:off x="3655685" y="3067736"/>
            <a:ext cx="995563" cy="577336"/>
          </a:xfrm>
          <a:prstGeom prst="straightConnector1">
            <a:avLst/>
          </a:prstGeom>
          <a:ln w="4445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5" idx="6"/>
            <a:endCxn id="28" idx="1"/>
          </p:cNvCxnSpPr>
          <p:nvPr/>
        </p:nvCxnSpPr>
        <p:spPr>
          <a:xfrm>
            <a:off x="5181600" y="2167110"/>
            <a:ext cx="992515" cy="577336"/>
          </a:xfrm>
          <a:prstGeom prst="straightConnector1">
            <a:avLst/>
          </a:prstGeom>
          <a:ln w="4445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6" idx="6"/>
            <a:endCxn id="28" idx="3"/>
          </p:cNvCxnSpPr>
          <p:nvPr/>
        </p:nvCxnSpPr>
        <p:spPr>
          <a:xfrm flipV="1">
            <a:off x="5184648" y="3067736"/>
            <a:ext cx="989467" cy="577336"/>
          </a:xfrm>
          <a:prstGeom prst="straightConnector1">
            <a:avLst/>
          </a:prstGeom>
          <a:ln w="4445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733800" y="2139781"/>
                <a:ext cx="4983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2139781"/>
                <a:ext cx="498348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733800" y="3416472"/>
                <a:ext cx="4983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3416472"/>
                <a:ext cx="498348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597652" y="2139781"/>
                <a:ext cx="4983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652" y="2139781"/>
                <a:ext cx="498348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597652" y="3416472"/>
                <a:ext cx="4983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652" y="3416472"/>
                <a:ext cx="498348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475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Neural Networks Overview</a:t>
            </a:r>
          </a:p>
          <a:p>
            <a:endParaRPr lang="en-US" sz="2800" dirty="0"/>
          </a:p>
          <a:p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The Simplex Method</a:t>
            </a:r>
          </a:p>
          <a:p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800" dirty="0" err="1"/>
              <a:t>Reluplex</a:t>
            </a:r>
            <a:r>
              <a:rPr lang="en-US" sz="2800" dirty="0"/>
              <a:t> </a:t>
            </a:r>
          </a:p>
          <a:p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Evaluation on the ACAS Xu Networks</a:t>
            </a:r>
          </a:p>
          <a:p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Conclusion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290247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6" descr="Image result for synopsy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1435608" y="1219200"/>
                <a:ext cx="7498080" cy="5181600"/>
              </a:xfrm>
              <a:prstGeom prst="rect">
                <a:avLst/>
              </a:prstGeom>
            </p:spPr>
            <p:txBody>
              <a:bodyPr tIns="0">
                <a:normAutofit/>
              </a:bodyPr>
              <a:lstStyle>
                <a:lvl1pPr marL="27432" indent="0" algn="l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/>
                  <a:buNone/>
                  <a:defRPr kumimoji="0" sz="2600" kern="1200">
                    <a:solidFill>
                      <a:schemeClr val="tx2">
                        <a:shade val="30000"/>
                        <a:satMod val="150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1" latinLnBrk="0" hangingPunct="1">
                  <a:lnSpc>
                    <a:spcPct val="100000"/>
                  </a:lnSpc>
                  <a:spcBef>
                    <a:spcPts val="550"/>
                  </a:spcBef>
                  <a:buClr>
                    <a:schemeClr val="accent1"/>
                  </a:buClr>
                  <a:buFont typeface="Verdana"/>
                  <a:buNone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2"/>
                  </a:buClr>
                  <a:buFont typeface="Wingdings 2"/>
                  <a:buNone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3"/>
                  </a:buClr>
                  <a:buFont typeface="Wingdings 2"/>
                  <a:buNone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4"/>
                  </a:buClr>
                  <a:buFont typeface="Wingdings 2"/>
                  <a:buNone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5"/>
                  </a:buClr>
                  <a:buFont typeface="Wingdings 2"/>
                  <a:buNone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None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None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None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r>
                  <a:rPr lang="en-US" sz="2800" dirty="0"/>
                  <a:t>Based on:</a:t>
                </a:r>
              </a:p>
              <a:p>
                <a:br>
                  <a:rPr lang="en-US" sz="2800" dirty="0"/>
                </a:br>
                <a:r>
                  <a:rPr lang="en-US" sz="2800" dirty="0">
                    <a:solidFill>
                      <a:srgbClr val="0070C0"/>
                    </a:solidFill>
                  </a:rPr>
                  <a:t>“</a:t>
                </a:r>
                <a:r>
                  <a:rPr lang="en-US" sz="2800" i="1" dirty="0" err="1">
                    <a:solidFill>
                      <a:srgbClr val="0070C0"/>
                    </a:solidFill>
                  </a:rPr>
                  <a:t>Reluplex</a:t>
                </a:r>
                <a:r>
                  <a:rPr lang="en-US" sz="2800" i="1" dirty="0">
                    <a:solidFill>
                      <a:srgbClr val="0070C0"/>
                    </a:solidFill>
                  </a:rPr>
                  <a:t>: An Efficient SMT Solver for Verifying</a:t>
                </a:r>
              </a:p>
              <a:p>
                <a:r>
                  <a:rPr lang="en-US" sz="2800" i="1" dirty="0">
                    <a:solidFill>
                      <a:srgbClr val="0070C0"/>
                    </a:solidFill>
                  </a:rPr>
                  <a:t>Deep Neural Networks”, </a:t>
                </a:r>
                <a:r>
                  <a:rPr lang="en-US" sz="2800" dirty="0">
                    <a:solidFill>
                      <a:schemeClr val="tx1"/>
                    </a:solidFill>
                  </a:rPr>
                  <a:t>in Proc. CAV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2017</m:t>
                    </m:r>
                  </m:oMath>
                </a14:m>
                <a:endParaRPr lang="en-US" sz="2800" i="1" dirty="0">
                  <a:solidFill>
                    <a:schemeClr val="tx1"/>
                  </a:solidFill>
                </a:endParaRPr>
              </a:p>
              <a:p>
                <a:endParaRPr lang="en-US" sz="2800" dirty="0"/>
              </a:p>
              <a:p>
                <a:r>
                  <a:rPr lang="en-US" sz="2800" dirty="0"/>
                  <a:t>Joint work with Clark Barrett, David Dill, </a:t>
                </a:r>
                <a:br>
                  <a:rPr lang="en-US" sz="2800" dirty="0"/>
                </a:br>
                <a:r>
                  <a:rPr lang="en-US" sz="2800" dirty="0"/>
                  <a:t>Kyle Julian and Mykel </a:t>
                </a:r>
                <a:r>
                  <a:rPr lang="en-US" sz="2800" dirty="0" err="1"/>
                  <a:t>Kochenderfer</a:t>
                </a:r>
                <a:br>
                  <a:rPr lang="en-US" sz="2800" dirty="0"/>
                </a:br>
                <a:br>
                  <a:rPr lang="en-US" sz="2800" dirty="0"/>
                </a:br>
                <a:r>
                  <a:rPr lang="en-US" sz="2800" dirty="0"/>
                  <a:t>Available on </a:t>
                </a:r>
                <a:r>
                  <a:rPr lang="en-US" sz="2800" dirty="0" err="1"/>
                  <a:t>arXiv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1702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01135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608" y="1219200"/>
                <a:ext cx="7498080" cy="5181600"/>
              </a:xfrm>
              <a:prstGeom prst="rect">
                <a:avLst/>
              </a:prstGeom>
              <a:blipFill rotWithShape="0">
                <a:blip r:embed="rId3"/>
                <a:stretch>
                  <a:fillRect l="-1382" t="-2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17933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352800" y="1798638"/>
            <a:ext cx="1984248" cy="1935162"/>
            <a:chOff x="3200400" y="1938510"/>
            <a:chExt cx="1984248" cy="19351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Oval 24"/>
                <p:cNvSpPr/>
                <p:nvPr/>
              </p:nvSpPr>
              <p:spPr>
                <a:xfrm>
                  <a:off x="4648200" y="1938510"/>
                  <a:ext cx="533400" cy="457200"/>
                </a:xfrm>
                <a:prstGeom prst="ellipse">
                  <a:avLst/>
                </a:prstGeom>
                <a:solidFill>
                  <a:srgbClr val="8080FF"/>
                </a:solidFill>
                <a:ln w="508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Oval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8200" y="1938510"/>
                  <a:ext cx="533400" cy="457200"/>
                </a:xfrm>
                <a:prstGeom prst="ellipse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5080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Oval 25"/>
                <p:cNvSpPr/>
                <p:nvPr/>
              </p:nvSpPr>
              <p:spPr>
                <a:xfrm>
                  <a:off x="4651248" y="3416472"/>
                  <a:ext cx="533400" cy="457200"/>
                </a:xfrm>
                <a:prstGeom prst="ellipse">
                  <a:avLst/>
                </a:prstGeom>
                <a:solidFill>
                  <a:srgbClr val="8080FF"/>
                </a:solidFill>
                <a:ln w="508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Oval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1248" y="3416472"/>
                  <a:ext cx="533400" cy="457200"/>
                </a:xfrm>
                <a:prstGeom prst="ellipse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5080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" name="Group 5"/>
            <p:cNvGrpSpPr/>
            <p:nvPr/>
          </p:nvGrpSpPr>
          <p:grpSpPr>
            <a:xfrm>
              <a:off x="3200400" y="2139781"/>
              <a:ext cx="1450848" cy="1646023"/>
              <a:chOff x="3200400" y="2139781"/>
              <a:chExt cx="1450848" cy="1646023"/>
            </a:xfrm>
          </p:grpSpPr>
          <p:cxnSp>
            <p:nvCxnSpPr>
              <p:cNvPr id="5" name="Straight Arrow Connector 4"/>
              <p:cNvCxnSpPr>
                <a:stCxn id="27" idx="7"/>
                <a:endCxn id="25" idx="2"/>
              </p:cNvCxnSpPr>
              <p:nvPr/>
            </p:nvCxnSpPr>
            <p:spPr>
              <a:xfrm flipV="1">
                <a:off x="3655685" y="2167110"/>
                <a:ext cx="992515" cy="577336"/>
              </a:xfrm>
              <a:prstGeom prst="straightConnector1">
                <a:avLst/>
              </a:prstGeom>
              <a:ln w="44450">
                <a:solidFill>
                  <a:schemeClr val="accent5">
                    <a:lumMod val="40000"/>
                    <a:lumOff val="6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Oval 26"/>
                  <p:cNvSpPr/>
                  <p:nvPr/>
                </p:nvSpPr>
                <p:spPr>
                  <a:xfrm>
                    <a:off x="3200400" y="2677491"/>
                    <a:ext cx="533400" cy="457200"/>
                  </a:xfrm>
                  <a:prstGeom prst="ellipse">
                    <a:avLst/>
                  </a:prstGeom>
                  <a:solidFill>
                    <a:srgbClr val="00DA00"/>
                  </a:solidFill>
                  <a:ln w="508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7" name="Oval 2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00400" y="2677491"/>
                    <a:ext cx="533400" cy="457200"/>
                  </a:xfrm>
                  <a:prstGeom prst="ellipse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  <a:ln w="50800"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Straight Arrow Connector 29"/>
              <p:cNvCxnSpPr>
                <a:stCxn id="27" idx="5"/>
                <a:endCxn id="26" idx="2"/>
              </p:cNvCxnSpPr>
              <p:nvPr/>
            </p:nvCxnSpPr>
            <p:spPr>
              <a:xfrm>
                <a:off x="3655685" y="3067736"/>
                <a:ext cx="995563" cy="577336"/>
              </a:xfrm>
              <a:prstGeom prst="straightConnector1">
                <a:avLst/>
              </a:prstGeom>
              <a:ln w="44450">
                <a:solidFill>
                  <a:schemeClr val="accent5">
                    <a:lumMod val="40000"/>
                    <a:lumOff val="6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3733800" y="2139781"/>
                    <a:ext cx="49834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9" name="TextBox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33800" y="2139781"/>
                    <a:ext cx="498348" cy="369332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3733800" y="3416472"/>
                    <a:ext cx="49834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33800" y="3416472"/>
                    <a:ext cx="498348" cy="369332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0" name="Group 9"/>
          <p:cNvGrpSpPr/>
          <p:nvPr/>
        </p:nvGrpSpPr>
        <p:grpSpPr>
          <a:xfrm>
            <a:off x="4840615" y="1823478"/>
            <a:ext cx="1981200" cy="1910322"/>
            <a:chOff x="6015990" y="1734750"/>
            <a:chExt cx="1981200" cy="19103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Oval 27"/>
                <p:cNvSpPr/>
                <p:nvPr/>
              </p:nvSpPr>
              <p:spPr>
                <a:xfrm>
                  <a:off x="7463790" y="2459144"/>
                  <a:ext cx="533400" cy="457200"/>
                </a:xfrm>
                <a:prstGeom prst="ellipse">
                  <a:avLst/>
                </a:prstGeom>
                <a:solidFill>
                  <a:srgbClr val="FF8080"/>
                </a:solidFill>
                <a:ln w="508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Oval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3790" y="2459144"/>
                  <a:ext cx="533400" cy="457200"/>
                </a:xfrm>
                <a:prstGeom prst="ellipse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  <a:ln w="5080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Straight Arrow Connector 32"/>
            <p:cNvCxnSpPr>
              <a:stCxn id="19" idx="6"/>
              <a:endCxn id="28" idx="1"/>
            </p:cNvCxnSpPr>
            <p:nvPr/>
          </p:nvCxnSpPr>
          <p:spPr>
            <a:xfrm>
              <a:off x="6549390" y="1963350"/>
              <a:ext cx="992515" cy="562749"/>
            </a:xfrm>
            <a:prstGeom prst="straightConnector1">
              <a:avLst/>
            </a:prstGeom>
            <a:ln w="4445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21" idx="6"/>
              <a:endCxn id="28" idx="3"/>
            </p:cNvCxnSpPr>
            <p:nvPr/>
          </p:nvCxnSpPr>
          <p:spPr>
            <a:xfrm flipV="1">
              <a:off x="6549390" y="2849389"/>
              <a:ext cx="992515" cy="567083"/>
            </a:xfrm>
            <a:prstGeom prst="straightConnector1">
              <a:avLst/>
            </a:prstGeom>
            <a:ln w="4445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6965442" y="1921434"/>
                  <a:ext cx="4983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5442" y="1921434"/>
                  <a:ext cx="498348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6965442" y="3198125"/>
                  <a:ext cx="4983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5442" y="3198125"/>
                  <a:ext cx="498348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Oval 18"/>
                <p:cNvSpPr/>
                <p:nvPr/>
              </p:nvSpPr>
              <p:spPr>
                <a:xfrm>
                  <a:off x="6015990" y="1734750"/>
                  <a:ext cx="533400" cy="457200"/>
                </a:xfrm>
                <a:prstGeom prst="ellipse">
                  <a:avLst/>
                </a:prstGeom>
                <a:solidFill>
                  <a:srgbClr val="8080FF"/>
                </a:solidFill>
                <a:ln w="508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Oval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5990" y="1734750"/>
                  <a:ext cx="533400" cy="457200"/>
                </a:xfrm>
                <a:prstGeom prst="ellipse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  <a:ln w="5080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Oval 20"/>
                <p:cNvSpPr/>
                <p:nvPr/>
              </p:nvSpPr>
              <p:spPr>
                <a:xfrm>
                  <a:off x="6015990" y="3187872"/>
                  <a:ext cx="533400" cy="457200"/>
                </a:xfrm>
                <a:prstGeom prst="ellipse">
                  <a:avLst/>
                </a:prstGeom>
                <a:solidFill>
                  <a:srgbClr val="8080FF"/>
                </a:solidFill>
                <a:ln w="508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Oval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5990" y="3187872"/>
                  <a:ext cx="533400" cy="457200"/>
                </a:xfrm>
                <a:prstGeom prst="ellipse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ln w="5080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ReLUs</a:t>
            </a:r>
            <a:r>
              <a:rPr lang="en-US" dirty="0"/>
              <a:t> As Variable Pairs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435608" y="1524000"/>
            <a:ext cx="7498080" cy="5105400"/>
          </a:xfrm>
        </p:spPr>
        <p:txBody>
          <a:bodyPr>
            <a:normAutofit/>
          </a:bodyPr>
          <a:lstStyle/>
          <a:p>
            <a:endParaRPr lang="en-US" sz="2400" i="1" dirty="0"/>
          </a:p>
          <a:p>
            <a:endParaRPr lang="en-US" sz="2400" i="1" dirty="0"/>
          </a:p>
          <a:p>
            <a:endParaRPr lang="en-US" sz="2400" b="1" i="1" dirty="0"/>
          </a:p>
          <a:p>
            <a:endParaRPr lang="en-US" sz="2400" i="1" dirty="0"/>
          </a:p>
          <a:p>
            <a:pPr marL="82296" indent="0">
              <a:buNone/>
            </a:pPr>
            <a:endParaRPr lang="en-US" sz="2400" i="1" dirty="0"/>
          </a:p>
          <a:p>
            <a:r>
              <a:rPr lang="en-US" sz="2400" dirty="0"/>
              <a:t>Split </a:t>
            </a:r>
            <a:r>
              <a:rPr lang="en-US" sz="2400" dirty="0" err="1"/>
              <a:t>ReLUs</a:t>
            </a:r>
            <a:r>
              <a:rPr lang="en-US" sz="2400" dirty="0"/>
              <a:t> into:</a:t>
            </a:r>
          </a:p>
          <a:p>
            <a:pPr marL="859536" lvl="1" indent="-457200">
              <a:buFont typeface="+mj-lt"/>
              <a:buAutoNum type="arabicPeriod"/>
            </a:pPr>
            <a:r>
              <a:rPr lang="en-US" sz="2000" dirty="0"/>
              <a:t>A </a:t>
            </a:r>
            <a:r>
              <a:rPr lang="en-US" sz="2000" dirty="0">
                <a:solidFill>
                  <a:srgbClr val="0066FF"/>
                </a:solidFill>
              </a:rPr>
              <a:t>weighted sum </a:t>
            </a:r>
            <a:r>
              <a:rPr lang="en-US" sz="2000" dirty="0"/>
              <a:t>variable</a:t>
            </a:r>
          </a:p>
          <a:p>
            <a:pPr marL="859536" lvl="1" indent="-457200">
              <a:buFont typeface="+mj-lt"/>
              <a:buAutoNum type="arabicPeriod"/>
            </a:pPr>
            <a:r>
              <a:rPr lang="en-US" sz="2000" dirty="0"/>
              <a:t>An </a:t>
            </a:r>
            <a:r>
              <a:rPr lang="en-US" sz="2000" dirty="0">
                <a:solidFill>
                  <a:srgbClr val="0066FF"/>
                </a:solidFill>
              </a:rPr>
              <a:t>activation function </a:t>
            </a:r>
            <a:r>
              <a:rPr lang="en-US" sz="2000" dirty="0"/>
              <a:t>variable</a:t>
            </a:r>
            <a:br>
              <a:rPr lang="en-US" sz="2000" dirty="0"/>
            </a:br>
            <a:endParaRPr lang="en-US" sz="2000" i="1" dirty="0"/>
          </a:p>
          <a:p>
            <a:r>
              <a:rPr lang="en-US" sz="2400" dirty="0"/>
              <a:t>Allow </a:t>
            </a:r>
            <a:r>
              <a:rPr lang="en-US" sz="2400" dirty="0" err="1"/>
              <a:t>ReLU</a:t>
            </a:r>
            <a:r>
              <a:rPr lang="en-US" sz="2400" dirty="0"/>
              <a:t> violations, fix them gradually</a:t>
            </a:r>
          </a:p>
          <a:p>
            <a:pPr lvl="1"/>
            <a:r>
              <a:rPr lang="en-US" sz="2000" dirty="0"/>
              <a:t>Similarly to out-of-bounds violations</a:t>
            </a:r>
          </a:p>
          <a:p>
            <a:pPr lvl="1"/>
            <a:r>
              <a:rPr lang="en-US" sz="2000" dirty="0"/>
              <a:t>Using </a:t>
            </a:r>
            <a:r>
              <a:rPr lang="en-US" sz="2000" dirty="0">
                <a:solidFill>
                  <a:srgbClr val="0066FF"/>
                </a:solidFill>
              </a:rPr>
              <a:t>pivot </a:t>
            </a:r>
            <a:r>
              <a:rPr lang="en-US" sz="2000" dirty="0"/>
              <a:t>and </a:t>
            </a:r>
            <a:r>
              <a:rPr lang="en-US" sz="2000" dirty="0">
                <a:solidFill>
                  <a:srgbClr val="0066FF"/>
                </a:solidFill>
              </a:rPr>
              <a:t>update</a:t>
            </a:r>
            <a:r>
              <a:rPr lang="en-US" sz="2000" i="1" dirty="0"/>
              <a:t> </a:t>
            </a:r>
            <a:r>
              <a:rPr lang="en-US" sz="2000" dirty="0"/>
              <a:t>operations</a:t>
            </a:r>
          </a:p>
          <a:p>
            <a:endParaRPr lang="en-US" sz="2400" i="1" dirty="0"/>
          </a:p>
          <a:p>
            <a:endParaRPr lang="en-US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/>
              <p:cNvSpPr/>
              <p:nvPr/>
            </p:nvSpPr>
            <p:spPr>
              <a:xfrm>
                <a:off x="4829830" y="1816488"/>
                <a:ext cx="533400" cy="457200"/>
              </a:xfrm>
              <a:prstGeom prst="ellipse">
                <a:avLst/>
              </a:prstGeom>
              <a:solidFill>
                <a:srgbClr val="8080FF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Oval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9830" y="1816488"/>
                <a:ext cx="533400" cy="457200"/>
              </a:xfrm>
              <a:prstGeom prst="ellipse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 w="508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val 23"/>
              <p:cNvSpPr/>
              <p:nvPr/>
            </p:nvSpPr>
            <p:spPr>
              <a:xfrm>
                <a:off x="4843663" y="3276600"/>
                <a:ext cx="533400" cy="457200"/>
              </a:xfrm>
              <a:prstGeom prst="ellipse">
                <a:avLst/>
              </a:prstGeom>
              <a:solidFill>
                <a:srgbClr val="8080FF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Oval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663" y="3276600"/>
                <a:ext cx="533400" cy="457200"/>
              </a:xfrm>
              <a:prstGeom prst="ellipse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 w="508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4748901" y="1722826"/>
            <a:ext cx="731520" cy="338554"/>
            <a:chOff x="4748901" y="1722826"/>
            <a:chExt cx="731520" cy="338554"/>
          </a:xfrm>
        </p:grpSpPr>
        <p:cxnSp>
          <p:nvCxnSpPr>
            <p:cNvPr id="29" name="Straight Arrow Connector 28"/>
            <p:cNvCxnSpPr/>
            <p:nvPr/>
          </p:nvCxnSpPr>
          <p:spPr>
            <a:xfrm flipV="1">
              <a:off x="4748901" y="2052078"/>
              <a:ext cx="731520" cy="0"/>
            </a:xfrm>
            <a:prstGeom prst="straightConnector1">
              <a:avLst/>
            </a:prstGeom>
            <a:ln w="4445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4749800" y="1722826"/>
              <a:ext cx="6613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/>
                <a:t>ReLU</a:t>
              </a:r>
              <a:endParaRPr lang="en-US" sz="16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749800" y="3198396"/>
            <a:ext cx="731520" cy="338554"/>
            <a:chOff x="4748901" y="1722826"/>
            <a:chExt cx="731520" cy="338554"/>
          </a:xfrm>
        </p:grpSpPr>
        <p:cxnSp>
          <p:nvCxnSpPr>
            <p:cNvPr id="35" name="Straight Arrow Connector 34"/>
            <p:cNvCxnSpPr/>
            <p:nvPr/>
          </p:nvCxnSpPr>
          <p:spPr>
            <a:xfrm flipV="1">
              <a:off x="4748901" y="2052078"/>
              <a:ext cx="731520" cy="0"/>
            </a:xfrm>
            <a:prstGeom prst="straightConnector1">
              <a:avLst/>
            </a:prstGeom>
            <a:ln w="4445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4749800" y="1722826"/>
              <a:ext cx="6613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/>
                <a:t>ReLU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669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59259E-6 L 0.07066 0.000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4" y="2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7.40741E-7 L -0.06684 0.0011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5608" y="1295400"/>
                <a:ext cx="7498080" cy="548640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Tesla model-s autopilot slams into a wall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2017)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pPr marL="82296" indent="0">
                  <a:buNone/>
                </a:pPr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pPr marL="82296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608" y="1295400"/>
                <a:ext cx="7498080" cy="5486400"/>
              </a:xfrm>
              <a:blipFill rotWithShape="0">
                <a:blip r:embed="rId4"/>
                <a:stretch>
                  <a:fillRect t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Things Go Wrong</a:t>
            </a:r>
          </a:p>
        </p:txBody>
      </p:sp>
      <p:pic>
        <p:nvPicPr>
          <p:cNvPr id="11" name="TeslaCrash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81200" y="1981199"/>
            <a:ext cx="6502400" cy="365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51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435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Encoding Networks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5608" y="1524000"/>
                <a:ext cx="7498080" cy="5105400"/>
              </a:xfrm>
            </p:spPr>
            <p:txBody>
              <a:bodyPr>
                <a:normAutofit/>
              </a:bodyPr>
              <a:lstStyle/>
              <a:p>
                <a:endParaRPr lang="en-US" sz="2400" i="1" dirty="0"/>
              </a:p>
              <a:p>
                <a:endParaRPr lang="en-US" sz="2400" i="1" dirty="0"/>
              </a:p>
              <a:p>
                <a:endParaRPr lang="en-US" sz="2400" b="1" i="1" dirty="0"/>
              </a:p>
              <a:p>
                <a:endParaRPr lang="en-US" sz="2400" i="1" dirty="0"/>
              </a:p>
              <a:p>
                <a:endParaRPr lang="en-US" sz="2400" i="1" dirty="0"/>
              </a:p>
              <a:p>
                <a:endParaRPr lang="en-US" sz="2400" i="1" dirty="0"/>
              </a:p>
              <a:p>
                <a:r>
                  <a:rPr lang="en-US" sz="2400" dirty="0"/>
                  <a:t>Introduce auxiliary variables: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</m:oMath>
                </a14:m>
                <a:endParaRPr lang="en-US" sz="2400" dirty="0"/>
              </a:p>
              <a:p>
                <a:r>
                  <a:rPr lang="en-US" sz="2400" dirty="0"/>
                  <a:t>Bounds: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∈[0.5,1]</m:t>
                    </m:r>
                  </m:oMath>
                </a14:m>
                <a:br>
                  <a:rPr lang="en-US" sz="2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0,0</m:t>
                        </m:r>
                      </m:e>
                    </m:d>
                  </m:oMath>
                </a14:m>
                <a:r>
                  <a:rPr lang="en-US" sz="2400" dirty="0"/>
                  <a:t>  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 variables unbounded,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 variables non-negative</a:t>
                </a:r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608" y="1524000"/>
                <a:ext cx="7498080" cy="5105400"/>
              </a:xfrm>
              <a:blipFill rotWithShape="0">
                <a:blip r:embed="rId3"/>
                <a:stretch>
                  <a:fillRect b="-2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2787126" y="1659459"/>
            <a:ext cx="4650867" cy="2073447"/>
            <a:chOff x="3200400" y="1800225"/>
            <a:chExt cx="4650867" cy="2073447"/>
          </a:xfrm>
        </p:grpSpPr>
        <p:cxnSp>
          <p:nvCxnSpPr>
            <p:cNvPr id="5" name="Straight Arrow Connector 4"/>
            <p:cNvCxnSpPr>
              <a:stCxn id="27" idx="7"/>
              <a:endCxn id="25" idx="2"/>
            </p:cNvCxnSpPr>
            <p:nvPr/>
          </p:nvCxnSpPr>
          <p:spPr>
            <a:xfrm flipV="1">
              <a:off x="3655685" y="2167110"/>
              <a:ext cx="992515" cy="577336"/>
            </a:xfrm>
            <a:prstGeom prst="straightConnector1">
              <a:avLst/>
            </a:prstGeom>
            <a:ln w="4445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Oval 24"/>
                <p:cNvSpPr/>
                <p:nvPr/>
              </p:nvSpPr>
              <p:spPr>
                <a:xfrm>
                  <a:off x="4648200" y="1938510"/>
                  <a:ext cx="533400" cy="457200"/>
                </a:xfrm>
                <a:prstGeom prst="ellipse">
                  <a:avLst/>
                </a:prstGeom>
                <a:solidFill>
                  <a:srgbClr val="8080FF"/>
                </a:solidFill>
                <a:ln w="508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Oval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8200" y="1938510"/>
                  <a:ext cx="533400" cy="457200"/>
                </a:xfrm>
                <a:prstGeom prst="ellipse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5080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Oval 25"/>
                <p:cNvSpPr/>
                <p:nvPr/>
              </p:nvSpPr>
              <p:spPr>
                <a:xfrm>
                  <a:off x="4651248" y="3416472"/>
                  <a:ext cx="533400" cy="457200"/>
                </a:xfrm>
                <a:prstGeom prst="ellipse">
                  <a:avLst/>
                </a:prstGeom>
                <a:solidFill>
                  <a:srgbClr val="8080FF"/>
                </a:solidFill>
                <a:ln w="508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Oval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1248" y="3416472"/>
                  <a:ext cx="533400" cy="457200"/>
                </a:xfrm>
                <a:prstGeom prst="ellipse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5080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Oval 26"/>
                <p:cNvSpPr/>
                <p:nvPr/>
              </p:nvSpPr>
              <p:spPr>
                <a:xfrm>
                  <a:off x="3200400" y="2677491"/>
                  <a:ext cx="533400" cy="457200"/>
                </a:xfrm>
                <a:prstGeom prst="ellipse">
                  <a:avLst/>
                </a:prstGeom>
                <a:solidFill>
                  <a:srgbClr val="00DA00"/>
                </a:solidFill>
                <a:ln w="508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Oval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400" y="2677491"/>
                  <a:ext cx="533400" cy="457200"/>
                </a:xfrm>
                <a:prstGeom prst="ellipse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5080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Oval 27"/>
                <p:cNvSpPr/>
                <p:nvPr/>
              </p:nvSpPr>
              <p:spPr>
                <a:xfrm>
                  <a:off x="7317867" y="2679192"/>
                  <a:ext cx="533400" cy="457200"/>
                </a:xfrm>
                <a:prstGeom prst="ellipse">
                  <a:avLst/>
                </a:prstGeom>
                <a:solidFill>
                  <a:srgbClr val="FF8080"/>
                </a:solidFill>
                <a:ln w="508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Oval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7867" y="2679192"/>
                  <a:ext cx="533400" cy="457200"/>
                </a:xfrm>
                <a:prstGeom prst="ellipse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5080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29"/>
            <p:cNvCxnSpPr>
              <a:stCxn id="27" idx="5"/>
              <a:endCxn id="26" idx="2"/>
            </p:cNvCxnSpPr>
            <p:nvPr/>
          </p:nvCxnSpPr>
          <p:spPr>
            <a:xfrm>
              <a:off x="3655685" y="3067736"/>
              <a:ext cx="995563" cy="577336"/>
            </a:xfrm>
            <a:prstGeom prst="straightConnector1">
              <a:avLst/>
            </a:prstGeom>
            <a:ln w="4445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18" idx="6"/>
              <a:endCxn id="28" idx="3"/>
            </p:cNvCxnSpPr>
            <p:nvPr/>
          </p:nvCxnSpPr>
          <p:spPr>
            <a:xfrm flipV="1">
              <a:off x="6400800" y="3069437"/>
              <a:ext cx="995182" cy="575635"/>
            </a:xfrm>
            <a:prstGeom prst="straightConnector1">
              <a:avLst/>
            </a:prstGeom>
            <a:ln w="4445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17" idx="6"/>
              <a:endCxn id="28" idx="1"/>
            </p:cNvCxnSpPr>
            <p:nvPr/>
          </p:nvCxnSpPr>
          <p:spPr>
            <a:xfrm>
              <a:off x="6400800" y="2167128"/>
              <a:ext cx="995182" cy="579019"/>
            </a:xfrm>
            <a:prstGeom prst="straightConnector1">
              <a:avLst/>
            </a:prstGeom>
            <a:ln w="4445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3733800" y="2139781"/>
                  <a:ext cx="4983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3800" y="2139781"/>
                  <a:ext cx="498348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3733800" y="3416472"/>
                  <a:ext cx="4983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3800" y="3416472"/>
                  <a:ext cx="498348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6819519" y="2169044"/>
                  <a:ext cx="4983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9519" y="2169044"/>
                  <a:ext cx="498348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6819519" y="3445735"/>
                  <a:ext cx="4983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9519" y="3445735"/>
                  <a:ext cx="498348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Oval 16"/>
                <p:cNvSpPr/>
                <p:nvPr/>
              </p:nvSpPr>
              <p:spPr>
                <a:xfrm>
                  <a:off x="5867400" y="1938528"/>
                  <a:ext cx="533400" cy="457200"/>
                </a:xfrm>
                <a:prstGeom prst="ellipse">
                  <a:avLst/>
                </a:prstGeom>
                <a:solidFill>
                  <a:srgbClr val="8080FF"/>
                </a:solidFill>
                <a:ln w="508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Oval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7400" y="1938528"/>
                  <a:ext cx="533400" cy="457200"/>
                </a:xfrm>
                <a:prstGeom prst="ellipse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  <a:ln w="5080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Oval 17"/>
                <p:cNvSpPr/>
                <p:nvPr/>
              </p:nvSpPr>
              <p:spPr>
                <a:xfrm>
                  <a:off x="5867400" y="3416472"/>
                  <a:ext cx="533400" cy="457200"/>
                </a:xfrm>
                <a:prstGeom prst="ellipse">
                  <a:avLst/>
                </a:prstGeom>
                <a:solidFill>
                  <a:srgbClr val="8080FF"/>
                </a:solidFill>
                <a:ln w="508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Oval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7400" y="3416472"/>
                  <a:ext cx="533400" cy="457200"/>
                </a:xfrm>
                <a:prstGeom prst="ellipse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  <a:ln w="5080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/>
            <p:cNvCxnSpPr>
              <a:stCxn id="26" idx="6"/>
              <a:endCxn id="18" idx="2"/>
            </p:cNvCxnSpPr>
            <p:nvPr/>
          </p:nvCxnSpPr>
          <p:spPr>
            <a:xfrm>
              <a:off x="5184648" y="3645072"/>
              <a:ext cx="682752" cy="0"/>
            </a:xfrm>
            <a:prstGeom prst="straightConnector1">
              <a:avLst/>
            </a:prstGeom>
            <a:ln w="4445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185811" y="3276458"/>
              <a:ext cx="6613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/>
                <a:t>ReLU</a:t>
              </a:r>
              <a:endParaRPr lang="en-US" sz="1600" dirty="0"/>
            </a:p>
          </p:txBody>
        </p:sp>
        <p:cxnSp>
          <p:nvCxnSpPr>
            <p:cNvPr id="24" name="Straight Arrow Connector 23"/>
            <p:cNvCxnSpPr>
              <a:stCxn id="25" idx="6"/>
              <a:endCxn id="17" idx="2"/>
            </p:cNvCxnSpPr>
            <p:nvPr/>
          </p:nvCxnSpPr>
          <p:spPr>
            <a:xfrm>
              <a:off x="5181600" y="2167110"/>
              <a:ext cx="685800" cy="18"/>
            </a:xfrm>
            <a:prstGeom prst="straightConnector1">
              <a:avLst/>
            </a:prstGeom>
            <a:ln w="4445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5181600" y="1800225"/>
              <a:ext cx="6613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/>
                <a:t>ReLU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90082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1283208" y="3897868"/>
                <a:ext cx="1840992" cy="380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−0.5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208" y="3897868"/>
                <a:ext cx="1840992" cy="3802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1283208" y="3897868"/>
                <a:ext cx="18409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−0.5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208" y="3897868"/>
                <a:ext cx="1840992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TextBox 108"/>
          <p:cNvSpPr txBox="1"/>
          <p:nvPr/>
        </p:nvSpPr>
        <p:spPr>
          <a:xfrm>
            <a:off x="1283208" y="3897868"/>
            <a:ext cx="1840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Success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1615837" y="1524000"/>
                <a:ext cx="4552188" cy="476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br>
                  <a:rPr lang="en-US" sz="2400" dirty="0"/>
                </a:br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837" y="1524000"/>
                <a:ext cx="4552188" cy="47634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Reluplex</a:t>
            </a:r>
            <a:r>
              <a:rPr lang="en-US" dirty="0"/>
              <a:t>: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615837" y="1524000"/>
                <a:ext cx="4552188" cy="476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br>
                  <a:rPr lang="en-US" sz="2400" dirty="0"/>
                </a:br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837" y="1524000"/>
                <a:ext cx="4552188" cy="47634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615837" y="2068471"/>
                <a:ext cx="4552188" cy="478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br>
                  <a:rPr lang="en-US" sz="2400" dirty="0"/>
                </a:br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837" y="2068471"/>
                <a:ext cx="4552188" cy="47820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615837" y="2614802"/>
                <a:ext cx="45521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837" y="2614802"/>
                <a:ext cx="4552188" cy="461665"/>
              </a:xfrm>
              <a:prstGeom prst="rect">
                <a:avLst/>
              </a:prstGeom>
              <a:blipFill rotWithShape="0">
                <a:blip r:embed="rId8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/>
          <p:cNvCxnSpPr/>
          <p:nvPr/>
        </p:nvCxnSpPr>
        <p:spPr>
          <a:xfrm>
            <a:off x="3931920" y="5004038"/>
            <a:ext cx="381000" cy="10103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3931920" y="5723821"/>
            <a:ext cx="381000" cy="10103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283208" y="3897868"/>
                <a:ext cx="18409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+0.5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208" y="3897868"/>
                <a:ext cx="1840992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/>
          <p:cNvSpPr txBox="1"/>
          <p:nvPr/>
        </p:nvSpPr>
        <p:spPr>
          <a:xfrm>
            <a:off x="1283208" y="3416229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Operation: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0553258"/>
                  </p:ext>
                </p:extLst>
              </p:nvPr>
            </p:nvGraphicFramePr>
            <p:xfrm>
              <a:off x="4422648" y="2209800"/>
              <a:ext cx="4578096" cy="407276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4813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47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3916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390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Lower</a:t>
                          </a:r>
                          <a:r>
                            <a:rPr lang="en-US" baseline="0" dirty="0"/>
                            <a:t> Bound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Variable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Assignment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Upper</a:t>
                          </a:r>
                          <a:r>
                            <a:rPr lang="en-US" baseline="0" dirty="0"/>
                            <a:t> Bound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5826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890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solidFill>
                                          <a:srgbClr val="E8EEF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E8EEF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E8EEF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E8EEF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1524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800" b="0" i="1" smtClean="0">
                                        <a:solidFill>
                                          <a:srgbClr val="CEDCE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rgbClr val="CEDCE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rgbClr val="CEDCE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1800" b="0" i="1" smtClean="0">
                                        <a:solidFill>
                                          <a:srgbClr val="CEDCE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271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solidFill>
                                          <a:srgbClr val="E8EEF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E8EEF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E8EEF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E8EEF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1660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0" i="1" smtClean="0">
                                        <a:solidFill>
                                          <a:srgbClr val="CEDCE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CEDCE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EDCE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CEDCE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5826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5826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5826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5826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0553258"/>
                  </p:ext>
                </p:extLst>
              </p:nvPr>
            </p:nvGraphicFramePr>
            <p:xfrm>
              <a:off x="4422648" y="2209800"/>
              <a:ext cx="4578096" cy="407276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48131"/>
                    <a:gridCol w="1143000"/>
                    <a:gridCol w="1447800"/>
                    <a:gridCol w="939165"/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Lower</a:t>
                          </a:r>
                          <a:r>
                            <a:rPr lang="en-US" baseline="0" dirty="0" smtClean="0"/>
                            <a:t> Bound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Variable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Assignment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Upper</a:t>
                          </a:r>
                          <a:r>
                            <a:rPr lang="en-US" baseline="0" dirty="0" smtClean="0"/>
                            <a:t> Bound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581" t="-183333" r="-339535" b="-84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92021" t="-183333" r="-210638" b="-84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151681" t="-183333" r="-66387" b="-84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388961" t="-183333" r="-2597" b="-843333"/>
                          </a:stretch>
                        </a:blipFill>
                      </a:tcPr>
                    </a:tc>
                  </a:tr>
                  <a:tr h="37661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92021" t="-274194" r="-210638" b="-7161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151681" t="-274194" r="-66387" b="-7161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388961" t="-274194" r="-2597" b="-716129"/>
                          </a:stretch>
                        </a:blipFill>
                      </a:tcPr>
                    </a:tc>
                  </a:tr>
                  <a:tr h="4239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581" t="-331429" r="-339535" b="-53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92021" t="-331429" r="-210638" b="-53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151681" t="-331429" r="-66387" b="-53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388961" t="-331429" r="-2597" b="-534286"/>
                          </a:stretch>
                        </a:blipFill>
                      </a:tcPr>
                    </a:tc>
                  </a:tr>
                  <a:tr h="37801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92021" t="-487097" r="-210638" b="-5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151681" t="-487097" r="-66387" b="-5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388961" t="-487097" r="-2597" b="-503226"/>
                          </a:stretch>
                        </a:blipFill>
                      </a:tcPr>
                    </a:tc>
                  </a:tr>
                  <a:tr h="4253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581" t="-520000" r="-339535" b="-34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92021" t="-520000" r="-210638" b="-34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151681" t="-520000" r="-66387" b="-34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388961" t="-520000" r="-2597" b="-345714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581" t="-723333" r="-339535" b="-3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92021" t="-723333" r="-210638" b="-3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151681" t="-723333" r="-66387" b="-3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388961" t="-723333" r="-2597" b="-303333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581" t="-823333" r="-339535" b="-2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92021" t="-823333" r="-210638" b="-2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151681" t="-823333" r="-66387" b="-2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388961" t="-823333" r="-2597" b="-203333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581" t="-923333" r="-339535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92021" t="-923333" r="-210638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151681" t="-923333" r="-66387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388961" t="-923333" r="-2597" b="-103333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581" t="-1023333" r="-339535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92021" t="-1023333" r="-210638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151681" t="-1023333" r="-66387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388961" t="-1023333" r="-2597" b="-333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6" name="Table 6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95962249"/>
                  </p:ext>
                </p:extLst>
              </p:nvPr>
            </p:nvGraphicFramePr>
            <p:xfrm>
              <a:off x="6611833" y="3215287"/>
              <a:ext cx="1446317" cy="380321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4631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8032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rgbClr val="E8EEF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6" name="Table 6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95962249"/>
                  </p:ext>
                </p:extLst>
              </p:nvPr>
            </p:nvGraphicFramePr>
            <p:xfrm>
              <a:off x="6611833" y="3215287"/>
              <a:ext cx="1446317" cy="380321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46317"/>
                  </a:tblGrid>
                  <a:tr h="3803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1"/>
                          <a:stretch>
                            <a:fillRect l="-420" t="-1587" r="-840" b="-317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1" name="Table 7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11327073"/>
                  </p:ext>
                </p:extLst>
              </p:nvPr>
            </p:nvGraphicFramePr>
            <p:xfrm>
              <a:off x="6615107" y="4821158"/>
              <a:ext cx="1443043" cy="3657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4304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7359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rgbClr val="E8EEF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1" name="Table 7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11327073"/>
                  </p:ext>
                </p:extLst>
              </p:nvPr>
            </p:nvGraphicFramePr>
            <p:xfrm>
              <a:off x="6615107" y="4821158"/>
              <a:ext cx="1443043" cy="3657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43043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2"/>
                          <a:stretch>
                            <a:fillRect l="-422" t="-1639" r="-844" b="-327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2" name="Table 7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07353688"/>
                  </p:ext>
                </p:extLst>
              </p:nvPr>
            </p:nvGraphicFramePr>
            <p:xfrm>
              <a:off x="6615107" y="4821158"/>
              <a:ext cx="1443043" cy="3657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4304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7359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E8EEF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2" name="Table 7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07353688"/>
                  </p:ext>
                </p:extLst>
              </p:nvPr>
            </p:nvGraphicFramePr>
            <p:xfrm>
              <a:off x="6615107" y="4821158"/>
              <a:ext cx="1443043" cy="3657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43043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3"/>
                          <a:stretch>
                            <a:fillRect l="-422" t="-1639" r="-844" b="-327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3" name="Table 7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88523637"/>
                  </p:ext>
                </p:extLst>
              </p:nvPr>
            </p:nvGraphicFramePr>
            <p:xfrm>
              <a:off x="6615107" y="5916804"/>
              <a:ext cx="1443043" cy="3657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4304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7359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rgbClr val="CEDCE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3" name="Table 7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88523637"/>
                  </p:ext>
                </p:extLst>
              </p:nvPr>
            </p:nvGraphicFramePr>
            <p:xfrm>
              <a:off x="6615107" y="5916804"/>
              <a:ext cx="1443043" cy="3657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43043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4"/>
                          <a:stretch>
                            <a:fillRect l="-422" t="-1639" r="-844" b="-327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4" name="Table 7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05947030"/>
                  </p:ext>
                </p:extLst>
              </p:nvPr>
            </p:nvGraphicFramePr>
            <p:xfrm>
              <a:off x="6615107" y="5916804"/>
              <a:ext cx="1443043" cy="3657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4304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7359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CEDCE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4" name="Table 7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05947030"/>
                  </p:ext>
                </p:extLst>
              </p:nvPr>
            </p:nvGraphicFramePr>
            <p:xfrm>
              <a:off x="6615107" y="5916804"/>
              <a:ext cx="1443043" cy="3657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43043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5"/>
                          <a:stretch>
                            <a:fillRect l="-422" t="-1639" r="-844" b="-327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75" name="Straight Arrow Connector 74"/>
          <p:cNvCxnSpPr/>
          <p:nvPr/>
        </p:nvCxnSpPr>
        <p:spPr>
          <a:xfrm>
            <a:off x="3931920" y="6094632"/>
            <a:ext cx="381000" cy="10103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1615837" y="2614802"/>
                <a:ext cx="45521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837" y="2614802"/>
                <a:ext cx="4552188" cy="461665"/>
              </a:xfrm>
              <a:prstGeom prst="rect">
                <a:avLst/>
              </a:prstGeom>
              <a:blipFill rotWithShape="0">
                <a:blip r:embed="rId1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1615837" y="2614802"/>
                <a:ext cx="45521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837" y="2614802"/>
                <a:ext cx="4552188" cy="461665"/>
              </a:xfrm>
              <a:prstGeom prst="rect">
                <a:avLst/>
              </a:prstGeom>
              <a:blipFill rotWithShape="0">
                <a:blip r:embed="rId17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1283208" y="3897868"/>
                <a:ext cx="18409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−0.5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208" y="3897868"/>
                <a:ext cx="1840992" cy="36933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9" name="Table 7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1462985"/>
                  </p:ext>
                </p:extLst>
              </p:nvPr>
            </p:nvGraphicFramePr>
            <p:xfrm>
              <a:off x="6615107" y="5916804"/>
              <a:ext cx="1443043" cy="3657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4304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7359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rgbClr val="CEDCE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9" name="Table 7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1462985"/>
                  </p:ext>
                </p:extLst>
              </p:nvPr>
            </p:nvGraphicFramePr>
            <p:xfrm>
              <a:off x="6615107" y="5916804"/>
              <a:ext cx="1443043" cy="3657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43043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9"/>
                          <a:stretch>
                            <a:fillRect l="-422" t="-1639" r="-844" b="-327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1" name="Table 8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5981656"/>
                  </p:ext>
                </p:extLst>
              </p:nvPr>
            </p:nvGraphicFramePr>
            <p:xfrm>
              <a:off x="6611833" y="3215287"/>
              <a:ext cx="1446317" cy="380321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4631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8032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E8EEF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1" name="Table 8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5981656"/>
                  </p:ext>
                </p:extLst>
              </p:nvPr>
            </p:nvGraphicFramePr>
            <p:xfrm>
              <a:off x="6611833" y="3215287"/>
              <a:ext cx="1446317" cy="380321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46317"/>
                  </a:tblGrid>
                  <a:tr h="3803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0"/>
                          <a:stretch>
                            <a:fillRect l="-420" t="-1587" r="-840" b="-317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1283208" y="3897868"/>
                <a:ext cx="1840992" cy="380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+0.5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208" y="3897868"/>
                <a:ext cx="1840992" cy="380297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3" name="Table 8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6471096"/>
                  </p:ext>
                </p:extLst>
              </p:nvPr>
            </p:nvGraphicFramePr>
            <p:xfrm>
              <a:off x="6618881" y="3589711"/>
              <a:ext cx="1444032" cy="424998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4403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42499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3" name="Table 8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6471096"/>
                  </p:ext>
                </p:extLst>
              </p:nvPr>
            </p:nvGraphicFramePr>
            <p:xfrm>
              <a:off x="6618881" y="3589711"/>
              <a:ext cx="1444032" cy="424998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44032"/>
                  </a:tblGrid>
                  <a:tr h="4249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2"/>
                          <a:stretch>
                            <a:fillRect l="-420" t="-1408" r="-840" b="-281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4" name="Table 8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5114281"/>
                  </p:ext>
                </p:extLst>
              </p:nvPr>
            </p:nvGraphicFramePr>
            <p:xfrm>
              <a:off x="6618881" y="3589711"/>
              <a:ext cx="1444032" cy="424998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4403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42499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4" name="Table 8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5114281"/>
                  </p:ext>
                </p:extLst>
              </p:nvPr>
            </p:nvGraphicFramePr>
            <p:xfrm>
              <a:off x="6618881" y="3589711"/>
              <a:ext cx="1444032" cy="424998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44032"/>
                  </a:tblGrid>
                  <a:tr h="4249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3"/>
                          <a:stretch>
                            <a:fillRect l="-420" t="-1408" r="-840" b="-281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85" name="Straight Arrow Connector 84"/>
          <p:cNvCxnSpPr/>
          <p:nvPr/>
        </p:nvCxnSpPr>
        <p:spPr>
          <a:xfrm>
            <a:off x="3931920" y="3402329"/>
            <a:ext cx="381000" cy="10103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6" name="Table 8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81352219"/>
                  </p:ext>
                </p:extLst>
              </p:nvPr>
            </p:nvGraphicFramePr>
            <p:xfrm>
              <a:off x="6618881" y="5186918"/>
              <a:ext cx="1443043" cy="3657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4304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7359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rgbClr val="CEDCE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6" name="Table 8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81352219"/>
                  </p:ext>
                </p:extLst>
              </p:nvPr>
            </p:nvGraphicFramePr>
            <p:xfrm>
              <a:off x="6618881" y="5186918"/>
              <a:ext cx="1443043" cy="3657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43043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4"/>
                          <a:stretch>
                            <a:fillRect l="-420" t="-1639" r="-840" b="-327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7" name="Table 8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43218315"/>
                  </p:ext>
                </p:extLst>
              </p:nvPr>
            </p:nvGraphicFramePr>
            <p:xfrm>
              <a:off x="6618881" y="5186918"/>
              <a:ext cx="1443043" cy="3657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4304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7359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CEDCE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7" name="Table 8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43218315"/>
                  </p:ext>
                </p:extLst>
              </p:nvPr>
            </p:nvGraphicFramePr>
            <p:xfrm>
              <a:off x="6618881" y="5186918"/>
              <a:ext cx="1443043" cy="3657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43043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5"/>
                          <a:stretch>
                            <a:fillRect l="-420" t="-1639" r="-840" b="-327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88" name="Straight Arrow Connector 87"/>
          <p:cNvCxnSpPr/>
          <p:nvPr/>
        </p:nvCxnSpPr>
        <p:spPr>
          <a:xfrm>
            <a:off x="3931920" y="5369798"/>
            <a:ext cx="381000" cy="10103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1615837" y="1524000"/>
                <a:ext cx="4552188" cy="476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br>
                  <a:rPr lang="en-US" sz="2400" dirty="0"/>
                </a:br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837" y="1524000"/>
                <a:ext cx="4552188" cy="476349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1615837" y="2068471"/>
                <a:ext cx="4552188" cy="478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br>
                  <a:rPr lang="en-US" sz="2400" dirty="0"/>
                </a:br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837" y="2068471"/>
                <a:ext cx="4552188" cy="478208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3" name="Table 9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28292230"/>
                  </p:ext>
                </p:extLst>
              </p:nvPr>
            </p:nvGraphicFramePr>
            <p:xfrm>
              <a:off x="6618881" y="5186918"/>
              <a:ext cx="1443043" cy="3657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4304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7359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rgbClr val="CEDCE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3" name="Table 9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28292230"/>
                  </p:ext>
                </p:extLst>
              </p:nvPr>
            </p:nvGraphicFramePr>
            <p:xfrm>
              <a:off x="6618881" y="5186918"/>
              <a:ext cx="1443043" cy="3657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43043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8"/>
                          <a:stretch>
                            <a:fillRect l="-420" t="-1639" r="-840" b="-327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8" name="Table 9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12991115"/>
                  </p:ext>
                </p:extLst>
              </p:nvPr>
            </p:nvGraphicFramePr>
            <p:xfrm>
              <a:off x="6615011" y="2854290"/>
              <a:ext cx="1443043" cy="3657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4304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4834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rgbClr val="CEDCE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8" name="Table 9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12991115"/>
                  </p:ext>
                </p:extLst>
              </p:nvPr>
            </p:nvGraphicFramePr>
            <p:xfrm>
              <a:off x="6615011" y="2854290"/>
              <a:ext cx="1443043" cy="3657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43043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9"/>
                          <a:stretch>
                            <a:fillRect l="-422" t="-1639" r="-844" b="-327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9" name="Table 9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3760906"/>
                  </p:ext>
                </p:extLst>
              </p:nvPr>
            </p:nvGraphicFramePr>
            <p:xfrm>
              <a:off x="6615011" y="2854290"/>
              <a:ext cx="1443043" cy="3657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4304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4834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CEDCE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9" name="Table 9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3760906"/>
                  </p:ext>
                </p:extLst>
              </p:nvPr>
            </p:nvGraphicFramePr>
            <p:xfrm>
              <a:off x="6615011" y="2854290"/>
              <a:ext cx="1443043" cy="3657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43043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0"/>
                          <a:stretch>
                            <a:fillRect l="-422" t="-1639" r="-844" b="-327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0" name="Table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17823997"/>
                  </p:ext>
                </p:extLst>
              </p:nvPr>
            </p:nvGraphicFramePr>
            <p:xfrm>
              <a:off x="6618980" y="5551044"/>
              <a:ext cx="1443043" cy="3657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4304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7359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rgbClr val="E8EEF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0" name="Table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17823997"/>
                  </p:ext>
                </p:extLst>
              </p:nvPr>
            </p:nvGraphicFramePr>
            <p:xfrm>
              <a:off x="6618980" y="5551044"/>
              <a:ext cx="1443043" cy="3657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43043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1"/>
                          <a:stretch>
                            <a:fillRect l="-420" t="-1639" r="-840" b="-327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1" name="Table 10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2649792"/>
                  </p:ext>
                </p:extLst>
              </p:nvPr>
            </p:nvGraphicFramePr>
            <p:xfrm>
              <a:off x="6618980" y="5551044"/>
              <a:ext cx="1443043" cy="3657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4304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7359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E8EEF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1" name="Table 10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2649792"/>
                  </p:ext>
                </p:extLst>
              </p:nvPr>
            </p:nvGraphicFramePr>
            <p:xfrm>
              <a:off x="6618980" y="5551044"/>
              <a:ext cx="1443043" cy="3657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43043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2"/>
                          <a:stretch>
                            <a:fillRect l="-420" t="-1639" r="-840" b="-327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1615837" y="2068471"/>
                <a:ext cx="4552188" cy="478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br>
                  <a:rPr lang="en-US" sz="2400" dirty="0"/>
                </a:br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837" y="2068471"/>
                <a:ext cx="4552188" cy="478208"/>
              </a:xfrm>
              <a:prstGeom prst="rect">
                <a:avLst/>
              </a:prstGeom>
              <a:blipFill rotWithShape="0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1615837" y="2084950"/>
                <a:ext cx="4552188" cy="461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bSup>
                    </m:oMath>
                  </m:oMathPara>
                </a14:m>
                <a:br>
                  <a:rPr lang="en-US" sz="2400" dirty="0"/>
                </a:br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837" y="2084950"/>
                <a:ext cx="4552188" cy="461729"/>
              </a:xfrm>
              <a:prstGeom prst="rect">
                <a:avLst/>
              </a:prstGeom>
              <a:blipFill rotWithShape="0">
                <a:blip r:embed="rId34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5" name="Table 10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723289"/>
                  </p:ext>
                </p:extLst>
              </p:nvPr>
            </p:nvGraphicFramePr>
            <p:xfrm>
              <a:off x="6618980" y="5551044"/>
              <a:ext cx="1443043" cy="3657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4304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7359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rgbClr val="E8EEF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5" name="Table 10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723289"/>
                  </p:ext>
                </p:extLst>
              </p:nvPr>
            </p:nvGraphicFramePr>
            <p:xfrm>
              <a:off x="6618980" y="5551044"/>
              <a:ext cx="1443043" cy="3657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43043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5"/>
                          <a:stretch>
                            <a:fillRect l="-420" t="-1639" r="-840" b="-327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6" name="Table 10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17269"/>
                  </p:ext>
                </p:extLst>
              </p:nvPr>
            </p:nvGraphicFramePr>
            <p:xfrm>
              <a:off x="6618881" y="4015162"/>
              <a:ext cx="1446317" cy="380321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4631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8032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rgbClr val="E8EEF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6" name="Table 10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17269"/>
                  </p:ext>
                </p:extLst>
              </p:nvPr>
            </p:nvGraphicFramePr>
            <p:xfrm>
              <a:off x="6618881" y="4015162"/>
              <a:ext cx="1446317" cy="380321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46317"/>
                  </a:tblGrid>
                  <a:tr h="3803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6"/>
                          <a:stretch>
                            <a:fillRect l="-418" t="-1563" r="-837" b="-312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7" name="Table 10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81650453"/>
                  </p:ext>
                </p:extLst>
              </p:nvPr>
            </p:nvGraphicFramePr>
            <p:xfrm>
              <a:off x="6618881" y="4015162"/>
              <a:ext cx="1446317" cy="380321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4631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8032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−0.5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E8EEF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7" name="Table 10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81650453"/>
                  </p:ext>
                </p:extLst>
              </p:nvPr>
            </p:nvGraphicFramePr>
            <p:xfrm>
              <a:off x="6618881" y="4015162"/>
              <a:ext cx="1446317" cy="380321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46317"/>
                  </a:tblGrid>
                  <a:tr h="3803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7"/>
                          <a:stretch>
                            <a:fillRect l="-418" t="-1563" r="-837" b="-312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42" name="Picture 41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217943" y="3305240"/>
            <a:ext cx="371474" cy="575436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217943" y="4109079"/>
            <a:ext cx="371474" cy="57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0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2" grpId="1"/>
      <p:bldP spid="104" grpId="0"/>
      <p:bldP spid="104" grpId="1"/>
      <p:bldP spid="109" grpId="0"/>
      <p:bldP spid="90" grpId="0"/>
      <p:bldP spid="18" grpId="0"/>
      <p:bldP spid="32" grpId="0"/>
      <p:bldP spid="33" grpId="0"/>
      <p:bldP spid="44" grpId="0"/>
      <p:bldP spid="44" grpId="1"/>
      <p:bldP spid="76" grpId="0"/>
      <p:bldP spid="76" grpId="1"/>
      <p:bldP spid="77" grpId="0"/>
      <p:bldP spid="78" grpId="0"/>
      <p:bldP spid="78" grpId="1"/>
      <p:bldP spid="82" grpId="0"/>
      <p:bldP spid="82" grpId="1"/>
      <p:bldP spid="89" grpId="0"/>
      <p:bldP spid="89" grpId="1"/>
      <p:bldP spid="91" grpId="0"/>
      <p:bldP spid="91" grpId="1"/>
      <p:bldP spid="102" grpId="0"/>
      <p:bldP spid="102" grpId="1"/>
      <p:bldP spid="10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800600"/>
            <a:ext cx="1600200" cy="160020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2895600" y="1981200"/>
            <a:ext cx="4650867" cy="2073447"/>
            <a:chOff x="3200400" y="1800225"/>
            <a:chExt cx="4650867" cy="2073447"/>
          </a:xfrm>
        </p:grpSpPr>
        <p:cxnSp>
          <p:nvCxnSpPr>
            <p:cNvPr id="29" name="Straight Arrow Connector 28"/>
            <p:cNvCxnSpPr>
              <a:stCxn id="35" idx="7"/>
              <a:endCxn id="32" idx="2"/>
            </p:cNvCxnSpPr>
            <p:nvPr/>
          </p:nvCxnSpPr>
          <p:spPr>
            <a:xfrm flipV="1">
              <a:off x="3655685" y="2167110"/>
              <a:ext cx="992515" cy="577336"/>
            </a:xfrm>
            <a:prstGeom prst="straightConnector1">
              <a:avLst/>
            </a:prstGeom>
            <a:ln w="4445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Oval 31"/>
                <p:cNvSpPr/>
                <p:nvPr/>
              </p:nvSpPr>
              <p:spPr>
                <a:xfrm>
                  <a:off x="4648200" y="1938510"/>
                  <a:ext cx="533400" cy="457200"/>
                </a:xfrm>
                <a:prstGeom prst="ellipse">
                  <a:avLst/>
                </a:prstGeom>
                <a:solidFill>
                  <a:srgbClr val="8080FF"/>
                </a:solidFill>
                <a:ln w="508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8080FF"/>
                            </a:solidFill>
                            <a:latin typeface="Cambria Math" panose="02040503050406030204" pitchFamily="18" charset="0"/>
                          </a:rPr>
                          <m:t> 0.5</m:t>
                        </m:r>
                      </m:oMath>
                    </m:oMathPara>
                  </a14:m>
                  <a:endParaRPr lang="en-US" dirty="0">
                    <a:solidFill>
                      <a:srgbClr val="8080FF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Oval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8200" y="1938510"/>
                  <a:ext cx="533400" cy="457200"/>
                </a:xfrm>
                <a:prstGeom prst="ellipse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5080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Oval 33"/>
                <p:cNvSpPr/>
                <p:nvPr/>
              </p:nvSpPr>
              <p:spPr>
                <a:xfrm>
                  <a:off x="4651248" y="3416472"/>
                  <a:ext cx="533400" cy="457200"/>
                </a:xfrm>
                <a:prstGeom prst="ellipse">
                  <a:avLst/>
                </a:prstGeom>
                <a:solidFill>
                  <a:srgbClr val="8080FF"/>
                </a:solidFill>
                <a:ln w="508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rgbClr val="8080FF"/>
                            </a:solidFill>
                            <a:latin typeface="Cambria Math" panose="02040503050406030204" pitchFamily="18" charset="0"/>
                          </a:rPr>
                          <m:t> −0.5</m:t>
                        </m:r>
                      </m:oMath>
                    </m:oMathPara>
                  </a14:m>
                  <a:endParaRPr lang="en-US" i="1" dirty="0">
                    <a:solidFill>
                      <a:srgbClr val="8080FF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4" name="Oval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1248" y="3416472"/>
                  <a:ext cx="533400" cy="457200"/>
                </a:xfrm>
                <a:prstGeom prst="ellipse">
                  <a:avLst/>
                </a:prstGeom>
                <a:blipFill rotWithShape="0">
                  <a:blip r:embed="rId5"/>
                  <a:stretch>
                    <a:fillRect r="-5208"/>
                  </a:stretch>
                </a:blipFill>
                <a:ln w="5080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Oval 34"/>
                <p:cNvSpPr/>
                <p:nvPr/>
              </p:nvSpPr>
              <p:spPr>
                <a:xfrm>
                  <a:off x="3200400" y="2677491"/>
                  <a:ext cx="533400" cy="457200"/>
                </a:xfrm>
                <a:prstGeom prst="ellipse">
                  <a:avLst/>
                </a:prstGeom>
                <a:solidFill>
                  <a:srgbClr val="00DA00"/>
                </a:solidFill>
                <a:ln w="508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DA00"/>
                            </a:solidFill>
                            <a:latin typeface="Cambria Math" panose="02040503050406030204" pitchFamily="18" charset="0"/>
                          </a:rPr>
                          <m:t>0.5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Oval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400" y="2677491"/>
                  <a:ext cx="533400" cy="457200"/>
                </a:xfrm>
                <a:prstGeom prst="ellipse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5080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Oval 36"/>
                <p:cNvSpPr/>
                <p:nvPr/>
              </p:nvSpPr>
              <p:spPr>
                <a:xfrm>
                  <a:off x="7317867" y="2679192"/>
                  <a:ext cx="533400" cy="457200"/>
                </a:xfrm>
                <a:prstGeom prst="ellipse">
                  <a:avLst/>
                </a:prstGeom>
                <a:solidFill>
                  <a:srgbClr val="FF8080"/>
                </a:solidFill>
                <a:ln w="508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8080"/>
                            </a:solidFill>
                            <a:latin typeface="Cambria Math" panose="02040503050406030204" pitchFamily="18" charset="0"/>
                          </a:rPr>
                          <m:t> 0.5</m:t>
                        </m:r>
                      </m:oMath>
                    </m:oMathPara>
                  </a14:m>
                  <a:endParaRPr lang="en-US" dirty="0">
                    <a:solidFill>
                      <a:srgbClr val="FF8080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Oval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7867" y="2679192"/>
                  <a:ext cx="533400" cy="457200"/>
                </a:xfrm>
                <a:prstGeom prst="ellipse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5080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Straight Arrow Connector 37"/>
            <p:cNvCxnSpPr>
              <a:stCxn id="35" idx="5"/>
              <a:endCxn id="34" idx="2"/>
            </p:cNvCxnSpPr>
            <p:nvPr/>
          </p:nvCxnSpPr>
          <p:spPr>
            <a:xfrm>
              <a:off x="3655685" y="3067736"/>
              <a:ext cx="995563" cy="577336"/>
            </a:xfrm>
            <a:prstGeom prst="straightConnector1">
              <a:avLst/>
            </a:prstGeom>
            <a:ln w="4445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50" idx="6"/>
              <a:endCxn id="37" idx="3"/>
            </p:cNvCxnSpPr>
            <p:nvPr/>
          </p:nvCxnSpPr>
          <p:spPr>
            <a:xfrm flipV="1">
              <a:off x="6400800" y="3069437"/>
              <a:ext cx="995182" cy="575635"/>
            </a:xfrm>
            <a:prstGeom prst="straightConnector1">
              <a:avLst/>
            </a:prstGeom>
            <a:ln w="4445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49" idx="6"/>
              <a:endCxn id="37" idx="1"/>
            </p:cNvCxnSpPr>
            <p:nvPr/>
          </p:nvCxnSpPr>
          <p:spPr>
            <a:xfrm>
              <a:off x="6400800" y="2167128"/>
              <a:ext cx="995182" cy="579019"/>
            </a:xfrm>
            <a:prstGeom prst="straightConnector1">
              <a:avLst/>
            </a:prstGeom>
            <a:ln w="4445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3733800" y="2139781"/>
                  <a:ext cx="4983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3800" y="2139781"/>
                  <a:ext cx="498348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3733800" y="3416472"/>
                  <a:ext cx="4983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3800" y="3416472"/>
                  <a:ext cx="498348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6819519" y="2169044"/>
                  <a:ext cx="4983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9519" y="2169044"/>
                  <a:ext cx="498348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6819519" y="3445735"/>
                  <a:ext cx="4983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9519" y="3445735"/>
                  <a:ext cx="498348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Oval 48"/>
                <p:cNvSpPr/>
                <p:nvPr/>
              </p:nvSpPr>
              <p:spPr>
                <a:xfrm>
                  <a:off x="5867400" y="1938528"/>
                  <a:ext cx="533400" cy="457200"/>
                </a:xfrm>
                <a:prstGeom prst="ellipse">
                  <a:avLst/>
                </a:prstGeom>
                <a:solidFill>
                  <a:srgbClr val="8080FF"/>
                </a:solidFill>
                <a:ln w="508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rgbClr val="8080FF"/>
                            </a:solidFill>
                            <a:latin typeface="Cambria Math" panose="02040503050406030204" pitchFamily="18" charset="0"/>
                          </a:rPr>
                          <m:t> 0.5</m:t>
                        </m:r>
                      </m:oMath>
                    </m:oMathPara>
                  </a14:m>
                  <a:endParaRPr lang="en-US" i="1" dirty="0">
                    <a:solidFill>
                      <a:srgbClr val="8080FF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9" name="Oval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7400" y="1938528"/>
                  <a:ext cx="533400" cy="457200"/>
                </a:xfrm>
                <a:prstGeom prst="ellipse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5080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Oval 49"/>
                <p:cNvSpPr/>
                <p:nvPr/>
              </p:nvSpPr>
              <p:spPr>
                <a:xfrm>
                  <a:off x="5867400" y="3416472"/>
                  <a:ext cx="533400" cy="457200"/>
                </a:xfrm>
                <a:prstGeom prst="ellipse">
                  <a:avLst/>
                </a:prstGeom>
                <a:solidFill>
                  <a:srgbClr val="8080FF"/>
                </a:solidFill>
                <a:ln w="508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rgbClr val="8080FF"/>
                            </a:solidFill>
                            <a:latin typeface="Cambria Math" panose="02040503050406030204" pitchFamily="18" charset="0"/>
                          </a:rPr>
                          <m:t> 0</m:t>
                        </m:r>
                      </m:oMath>
                    </m:oMathPara>
                  </a14:m>
                  <a:endParaRPr lang="en-US" i="1" dirty="0">
                    <a:solidFill>
                      <a:srgbClr val="8080FF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0" name="Oval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7400" y="3416472"/>
                  <a:ext cx="533400" cy="457200"/>
                </a:xfrm>
                <a:prstGeom prst="ellipse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5080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" name="Straight Arrow Connector 50"/>
            <p:cNvCxnSpPr>
              <a:stCxn id="34" idx="6"/>
              <a:endCxn id="50" idx="2"/>
            </p:cNvCxnSpPr>
            <p:nvPr/>
          </p:nvCxnSpPr>
          <p:spPr>
            <a:xfrm>
              <a:off x="5184648" y="3645072"/>
              <a:ext cx="682752" cy="0"/>
            </a:xfrm>
            <a:prstGeom prst="straightConnector1">
              <a:avLst/>
            </a:prstGeom>
            <a:ln w="4445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5185811" y="3276458"/>
              <a:ext cx="6613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/>
                <a:t>ReLU</a:t>
              </a:r>
              <a:endParaRPr lang="en-US" sz="1600" dirty="0"/>
            </a:p>
          </p:txBody>
        </p:sp>
        <p:cxnSp>
          <p:nvCxnSpPr>
            <p:cNvPr id="53" name="Straight Arrow Connector 52"/>
            <p:cNvCxnSpPr>
              <a:stCxn id="32" idx="6"/>
              <a:endCxn id="49" idx="2"/>
            </p:cNvCxnSpPr>
            <p:nvPr/>
          </p:nvCxnSpPr>
          <p:spPr>
            <a:xfrm>
              <a:off x="5181600" y="2167110"/>
              <a:ext cx="685800" cy="18"/>
            </a:xfrm>
            <a:prstGeom prst="straightConnector1">
              <a:avLst/>
            </a:prstGeom>
            <a:ln w="4445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5181600" y="1800225"/>
              <a:ext cx="6613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/>
                <a:t>ReLU</a:t>
              </a:r>
              <a:endParaRPr lang="en-US" sz="16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Assignment is a Solution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895600" y="1981200"/>
            <a:ext cx="4650867" cy="2073447"/>
            <a:chOff x="3200400" y="1800225"/>
            <a:chExt cx="4650867" cy="2073447"/>
          </a:xfrm>
        </p:grpSpPr>
        <p:cxnSp>
          <p:nvCxnSpPr>
            <p:cNvPr id="5" name="Straight Arrow Connector 4"/>
            <p:cNvCxnSpPr>
              <a:stCxn id="27" idx="7"/>
              <a:endCxn id="25" idx="2"/>
            </p:cNvCxnSpPr>
            <p:nvPr/>
          </p:nvCxnSpPr>
          <p:spPr>
            <a:xfrm flipV="1">
              <a:off x="3655685" y="2167110"/>
              <a:ext cx="992515" cy="577336"/>
            </a:xfrm>
            <a:prstGeom prst="straightConnector1">
              <a:avLst/>
            </a:prstGeom>
            <a:ln w="4445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Oval 24"/>
                <p:cNvSpPr/>
                <p:nvPr/>
              </p:nvSpPr>
              <p:spPr>
                <a:xfrm>
                  <a:off x="4648200" y="1938510"/>
                  <a:ext cx="533400" cy="457200"/>
                </a:xfrm>
                <a:prstGeom prst="ellipse">
                  <a:avLst/>
                </a:prstGeom>
                <a:solidFill>
                  <a:srgbClr val="8080FF"/>
                </a:solidFill>
                <a:ln w="508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0.5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Oval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8200" y="1938510"/>
                  <a:ext cx="533400" cy="457200"/>
                </a:xfrm>
                <a:prstGeom prst="ellipse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  <a:ln w="5080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Oval 25"/>
                <p:cNvSpPr/>
                <p:nvPr/>
              </p:nvSpPr>
              <p:spPr>
                <a:xfrm>
                  <a:off x="4651248" y="3416472"/>
                  <a:ext cx="533400" cy="457200"/>
                </a:xfrm>
                <a:prstGeom prst="ellipse">
                  <a:avLst/>
                </a:prstGeom>
                <a:solidFill>
                  <a:srgbClr val="8080FF"/>
                </a:solidFill>
                <a:ln w="508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−0.5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Oval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1248" y="3416472"/>
                  <a:ext cx="533400" cy="457200"/>
                </a:xfrm>
                <a:prstGeom prst="ellipse">
                  <a:avLst/>
                </a:prstGeom>
                <a:blipFill rotWithShape="0">
                  <a:blip r:embed="rId13"/>
                  <a:stretch>
                    <a:fillRect l="-1042" r="-4167"/>
                  </a:stretch>
                </a:blipFill>
                <a:ln w="5080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Oval 26"/>
                <p:cNvSpPr/>
                <p:nvPr/>
              </p:nvSpPr>
              <p:spPr>
                <a:xfrm>
                  <a:off x="3200400" y="2677491"/>
                  <a:ext cx="533400" cy="457200"/>
                </a:xfrm>
                <a:prstGeom prst="ellipse">
                  <a:avLst/>
                </a:prstGeom>
                <a:solidFill>
                  <a:srgbClr val="00DA00"/>
                </a:solidFill>
                <a:ln w="508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0.5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Oval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400" y="2677491"/>
                  <a:ext cx="533400" cy="457200"/>
                </a:xfrm>
                <a:prstGeom prst="ellipse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ln w="5080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Oval 27"/>
                <p:cNvSpPr/>
                <p:nvPr/>
              </p:nvSpPr>
              <p:spPr>
                <a:xfrm>
                  <a:off x="7317867" y="2679192"/>
                  <a:ext cx="533400" cy="457200"/>
                </a:xfrm>
                <a:prstGeom prst="ellipse">
                  <a:avLst/>
                </a:prstGeom>
                <a:solidFill>
                  <a:srgbClr val="FF8080"/>
                </a:solidFill>
                <a:ln w="508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0.5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Oval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7867" y="2679192"/>
                  <a:ext cx="533400" cy="457200"/>
                </a:xfrm>
                <a:prstGeom prst="ellipse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  <a:ln w="5080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29"/>
            <p:cNvCxnSpPr>
              <a:stCxn id="27" idx="5"/>
              <a:endCxn id="26" idx="2"/>
            </p:cNvCxnSpPr>
            <p:nvPr/>
          </p:nvCxnSpPr>
          <p:spPr>
            <a:xfrm>
              <a:off x="3655685" y="3067736"/>
              <a:ext cx="995563" cy="577336"/>
            </a:xfrm>
            <a:prstGeom prst="straightConnector1">
              <a:avLst/>
            </a:prstGeom>
            <a:ln w="4445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18" idx="6"/>
              <a:endCxn id="28" idx="3"/>
            </p:cNvCxnSpPr>
            <p:nvPr/>
          </p:nvCxnSpPr>
          <p:spPr>
            <a:xfrm flipV="1">
              <a:off x="6400800" y="3069437"/>
              <a:ext cx="995182" cy="575635"/>
            </a:xfrm>
            <a:prstGeom prst="straightConnector1">
              <a:avLst/>
            </a:prstGeom>
            <a:ln w="4445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17" idx="6"/>
              <a:endCxn id="28" idx="1"/>
            </p:cNvCxnSpPr>
            <p:nvPr/>
          </p:nvCxnSpPr>
          <p:spPr>
            <a:xfrm>
              <a:off x="6400800" y="2167128"/>
              <a:ext cx="995182" cy="579019"/>
            </a:xfrm>
            <a:prstGeom prst="straightConnector1">
              <a:avLst/>
            </a:prstGeom>
            <a:ln w="4445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3733800" y="2139781"/>
                  <a:ext cx="4983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3800" y="2139781"/>
                  <a:ext cx="498348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3733800" y="3416472"/>
                  <a:ext cx="4983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3800" y="3416472"/>
                  <a:ext cx="498348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6819519" y="2169044"/>
                  <a:ext cx="4983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9519" y="2169044"/>
                  <a:ext cx="498348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6819519" y="3445735"/>
                  <a:ext cx="4983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9519" y="3445735"/>
                  <a:ext cx="498348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Oval 16"/>
                <p:cNvSpPr/>
                <p:nvPr/>
              </p:nvSpPr>
              <p:spPr>
                <a:xfrm>
                  <a:off x="5867400" y="1938528"/>
                  <a:ext cx="533400" cy="457200"/>
                </a:xfrm>
                <a:prstGeom prst="ellipse">
                  <a:avLst/>
                </a:prstGeom>
                <a:solidFill>
                  <a:srgbClr val="8080FF"/>
                </a:solidFill>
                <a:ln w="508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0.5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Oval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7400" y="1938528"/>
                  <a:ext cx="533400" cy="457200"/>
                </a:xfrm>
                <a:prstGeom prst="ellipse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  <a:ln w="5080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Oval 17"/>
                <p:cNvSpPr/>
                <p:nvPr/>
              </p:nvSpPr>
              <p:spPr>
                <a:xfrm>
                  <a:off x="5867400" y="3416472"/>
                  <a:ext cx="533400" cy="457200"/>
                </a:xfrm>
                <a:prstGeom prst="ellipse">
                  <a:avLst/>
                </a:prstGeom>
                <a:solidFill>
                  <a:srgbClr val="8080FF"/>
                </a:solidFill>
                <a:ln w="508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Oval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7400" y="3416472"/>
                  <a:ext cx="533400" cy="457200"/>
                </a:xfrm>
                <a:prstGeom prst="ellipse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  <a:ln w="5080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/>
            <p:cNvCxnSpPr>
              <a:stCxn id="26" idx="6"/>
              <a:endCxn id="18" idx="2"/>
            </p:cNvCxnSpPr>
            <p:nvPr/>
          </p:nvCxnSpPr>
          <p:spPr>
            <a:xfrm>
              <a:off x="5184648" y="3645072"/>
              <a:ext cx="682752" cy="0"/>
            </a:xfrm>
            <a:prstGeom prst="straightConnector1">
              <a:avLst/>
            </a:prstGeom>
            <a:ln w="4445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185811" y="3276458"/>
              <a:ext cx="6613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/>
                <a:t>ReLU</a:t>
              </a:r>
              <a:endParaRPr lang="en-US" sz="1600" dirty="0"/>
            </a:p>
          </p:txBody>
        </p:sp>
        <p:cxnSp>
          <p:nvCxnSpPr>
            <p:cNvPr id="24" name="Straight Arrow Connector 23"/>
            <p:cNvCxnSpPr>
              <a:stCxn id="25" idx="6"/>
              <a:endCxn id="17" idx="2"/>
            </p:cNvCxnSpPr>
            <p:nvPr/>
          </p:nvCxnSpPr>
          <p:spPr>
            <a:xfrm>
              <a:off x="5181600" y="2167110"/>
              <a:ext cx="685800" cy="18"/>
            </a:xfrm>
            <a:prstGeom prst="straightConnector1">
              <a:avLst/>
            </a:prstGeom>
            <a:ln w="4445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5181600" y="1800225"/>
              <a:ext cx="6613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/>
                <a:t>ReLU</a:t>
              </a:r>
              <a:endParaRPr lang="en-US" sz="16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5608" y="1524000"/>
                <a:ext cx="7498080" cy="5105400"/>
              </a:xfrm>
            </p:spPr>
            <p:txBody>
              <a:bodyPr>
                <a:normAutofit/>
              </a:bodyPr>
              <a:lstStyle/>
              <a:p>
                <a:endParaRPr lang="en-US" sz="2400" i="1" dirty="0"/>
              </a:p>
              <a:p>
                <a:endParaRPr lang="en-US" sz="2400" i="1" dirty="0"/>
              </a:p>
              <a:p>
                <a:endParaRPr lang="en-US" sz="2400" b="1" i="1" dirty="0"/>
              </a:p>
              <a:p>
                <a:endParaRPr lang="en-US" sz="2400" i="1" dirty="0"/>
              </a:p>
              <a:p>
                <a:endParaRPr lang="en-US" sz="2400" i="1" dirty="0"/>
              </a:p>
              <a:p>
                <a:endParaRPr lang="en-US" sz="2400" i="1" dirty="0"/>
              </a:p>
              <a:p>
                <a:pPr marL="82296" indent="0">
                  <a:buNone/>
                </a:pPr>
                <a:endParaRPr lang="en-US" sz="2400" i="1" dirty="0"/>
              </a:p>
              <a:p>
                <a:r>
                  <a:rPr lang="en-US" sz="2400" dirty="0"/>
                  <a:t>Property being checked:</a:t>
                </a:r>
                <a:br>
                  <a:rPr lang="en-US" sz="2400" dirty="0"/>
                </a:br>
                <a:r>
                  <a:rPr lang="en-US" sz="2400" dirty="0"/>
                  <a:t>Is it possible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∈[0.5,1]</m:t>
                    </m:r>
                  </m:oMath>
                </a14:m>
                <a:r>
                  <a:rPr lang="en-US" sz="2400" dirty="0"/>
                  <a:t>?</a:t>
                </a:r>
              </a:p>
              <a:p>
                <a:pPr marL="82296" indent="0">
                  <a:buNone/>
                </a:pPr>
                <a:endParaRPr lang="en-US" sz="2400" i="1" dirty="0"/>
              </a:p>
              <a:p>
                <a:endParaRPr lang="en-US" sz="2400" i="1" dirty="0"/>
              </a:p>
            </p:txBody>
          </p:sp>
        </mc:Choice>
        <mc:Fallback xmlns="">
          <p:sp>
            <p:nvSpPr>
              <p:cNvPr id="5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608" y="1524000"/>
                <a:ext cx="7498080" cy="5105400"/>
              </a:xfr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410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Soundness &amp; Termination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5608" y="1524000"/>
                <a:ext cx="7498080" cy="510540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Soundness is straightforward</a:t>
                </a:r>
              </a:p>
              <a:p>
                <a:endParaRPr lang="en-US" sz="2000" dirty="0"/>
              </a:p>
              <a:p>
                <a:r>
                  <a:rPr lang="en-US" sz="2400" dirty="0"/>
                  <a:t>Can we always find a solution using pivots and updates?</a:t>
                </a:r>
              </a:p>
              <a:p>
                <a:pPr lvl="1"/>
                <a:endParaRPr lang="en-US" sz="2000" dirty="0"/>
              </a:p>
              <a:p>
                <a:r>
                  <a:rPr lang="en-US" sz="2400" dirty="0"/>
                  <a:t>No: sometimes get into a loop</a:t>
                </a:r>
                <a:br>
                  <a:rPr lang="en-US" sz="2400" dirty="0"/>
                </a:br>
                <a:endParaRPr lang="en-US" sz="2400" dirty="0"/>
              </a:p>
              <a:p>
                <a:r>
                  <a:rPr lang="en-US" sz="2400" dirty="0"/>
                  <a:t>May have to </a:t>
                </a:r>
                <a:r>
                  <a:rPr lang="en-US" sz="2400" dirty="0">
                    <a:solidFill>
                      <a:srgbClr val="0066FF"/>
                    </a:solidFill>
                  </a:rPr>
                  <a:t>split</a:t>
                </a:r>
                <a:r>
                  <a:rPr lang="en-US" sz="2400" i="1" dirty="0"/>
                  <a:t> </a:t>
                </a:r>
                <a:r>
                  <a:rPr lang="en-US" sz="2400" dirty="0"/>
                  <a:t>on </a:t>
                </a:r>
                <a:r>
                  <a:rPr lang="en-US" sz="2400" dirty="0" err="1"/>
                  <a:t>ReLU</a:t>
                </a:r>
                <a:r>
                  <a:rPr lang="en-US" sz="2400" dirty="0"/>
                  <a:t> variables</a:t>
                </a:r>
              </a:p>
              <a:p>
                <a:pPr lvl="1"/>
                <a:r>
                  <a:rPr lang="en-US" sz="2000" dirty="0"/>
                  <a:t>Do so </a:t>
                </a:r>
                <a:r>
                  <a:rPr lang="en-US" sz="2000" dirty="0">
                    <a:solidFill>
                      <a:srgbClr val="0066FF"/>
                    </a:solidFill>
                  </a:rPr>
                  <a:t>lazily</a:t>
                </a:r>
              </a:p>
              <a:p>
                <a:pPr lvl="1"/>
                <a:r>
                  <a:rPr lang="en-US" sz="2000" dirty="0"/>
                  <a:t>In practice, about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sz="2000" dirty="0"/>
                  <a:t> of the </a:t>
                </a:r>
                <a:r>
                  <a:rPr lang="en-US" sz="2000" dirty="0" err="1"/>
                  <a:t>ReLUs</a:t>
                </a:r>
                <a:endParaRPr lang="en-US" sz="20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608" y="1524000"/>
                <a:ext cx="7498080" cy="5105400"/>
              </a:xfrm>
              <a:blipFill>
                <a:blip r:embed="rId3"/>
                <a:stretch>
                  <a:fillRect t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728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43400" y="3006298"/>
                <a:ext cx="381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3006298"/>
                <a:ext cx="3810000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708392" cy="1143000"/>
          </a:xfrm>
        </p:spPr>
        <p:txBody>
          <a:bodyPr>
            <a:normAutofit/>
          </a:bodyPr>
          <a:lstStyle/>
          <a:p>
            <a:r>
              <a:rPr lang="en-US" dirty="0"/>
              <a:t>Reluplex: Efficient Implementation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435608" y="1524000"/>
            <a:ext cx="7498080" cy="5105400"/>
          </a:xfrm>
        </p:spPr>
        <p:txBody>
          <a:bodyPr>
            <a:normAutofit/>
          </a:bodyPr>
          <a:lstStyle/>
          <a:p>
            <a:pPr marL="539496" indent="-457200">
              <a:buFont typeface="+mj-lt"/>
              <a:buAutoNum type="arabicPeriod"/>
            </a:pPr>
            <a:r>
              <a:rPr lang="en-US" sz="2400" dirty="0"/>
              <a:t>Deduction steps: bound tightening</a:t>
            </a:r>
          </a:p>
          <a:p>
            <a:pPr lvl="1"/>
            <a:r>
              <a:rPr lang="en-US" sz="2000" dirty="0"/>
              <a:t>Deriving tighter lower/upper bounds can eliminate </a:t>
            </a:r>
            <a:r>
              <a:rPr lang="en-US" sz="2000" dirty="0" err="1"/>
              <a:t>ReLUs</a:t>
            </a:r>
            <a:endParaRPr lang="en-US" sz="2000" dirty="0"/>
          </a:p>
          <a:p>
            <a:pPr marL="539496" indent="-457200">
              <a:buFont typeface="+mj-lt"/>
              <a:buAutoNum type="arabicPeriod"/>
            </a:pPr>
            <a:endParaRPr lang="en-US" sz="2400" dirty="0"/>
          </a:p>
          <a:p>
            <a:pPr marL="539496" indent="-457200">
              <a:buFont typeface="+mj-lt"/>
              <a:buAutoNum type="arabicPeriod"/>
            </a:pPr>
            <a:r>
              <a:rPr lang="en-US" sz="2400" dirty="0"/>
              <a:t>Use a Satisfiability Modulo Theories (SMT) framework </a:t>
            </a:r>
          </a:p>
          <a:p>
            <a:pPr lvl="1"/>
            <a:r>
              <a:rPr lang="en-US" sz="2000" dirty="0"/>
              <a:t>Efficiently manage case splits and bound tightening</a:t>
            </a:r>
          </a:p>
          <a:p>
            <a:pPr lvl="1"/>
            <a:r>
              <a:rPr lang="en-US" sz="2000" dirty="0"/>
              <a:t>Conflict analysis, CDCL</a:t>
            </a:r>
          </a:p>
          <a:p>
            <a:pPr marL="539496" indent="-457200">
              <a:buFont typeface="+mj-lt"/>
              <a:buAutoNum type="arabicPeriod"/>
            </a:pPr>
            <a:endParaRPr lang="en-US" sz="2400" dirty="0"/>
          </a:p>
          <a:p>
            <a:pPr marL="539496" indent="-457200">
              <a:buFont typeface="+mj-lt"/>
              <a:buAutoNum type="arabicPeriod"/>
            </a:pPr>
            <a:r>
              <a:rPr lang="en-US" sz="2400" dirty="0"/>
              <a:t>Use floating point arithmetic</a:t>
            </a:r>
          </a:p>
          <a:p>
            <a:pPr lvl="1"/>
            <a:r>
              <a:rPr lang="en-US" sz="2000" dirty="0"/>
              <a:t>Put bounds on round-off errors</a:t>
            </a:r>
          </a:p>
          <a:p>
            <a:pPr lvl="1"/>
            <a:endParaRPr lang="en-US" sz="2000" dirty="0"/>
          </a:p>
          <a:p>
            <a:r>
              <a:rPr lang="en-US" sz="2400" dirty="0"/>
              <a:t>For more details, see paper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38400" y="2590799"/>
                <a:ext cx="3810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590799"/>
                <a:ext cx="3810000" cy="12003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>
            <a:off x="5029200" y="3190964"/>
            <a:ext cx="685800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86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3" grpId="0"/>
      <p:bldP spid="3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Next Generation: Marabou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5608" y="1524000"/>
                <a:ext cx="7498080" cy="510540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err="1"/>
                  <a:t>Followup</a:t>
                </a:r>
                <a:r>
                  <a:rPr lang="en-US" sz="2400" dirty="0"/>
                  <a:t> work (CAV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2019</m:t>
                    </m:r>
                  </m:oMath>
                </a14:m>
                <a:r>
                  <a:rPr lang="en-US" sz="2400" dirty="0"/>
                  <a:t>)</a:t>
                </a:r>
              </a:p>
              <a:p>
                <a:endParaRPr lang="en-US" sz="2400" dirty="0"/>
              </a:p>
              <a:p>
                <a:r>
                  <a:rPr lang="en-US" sz="2400" dirty="0">
                    <a:solidFill>
                      <a:srgbClr val="0066FF"/>
                    </a:solidFill>
                  </a:rPr>
                  <a:t>Engineering</a:t>
                </a:r>
                <a:r>
                  <a:rPr lang="en-US" sz="2400" dirty="0"/>
                  <a:t> improvements</a:t>
                </a:r>
              </a:p>
              <a:p>
                <a:pPr lvl="1"/>
                <a:r>
                  <a:rPr lang="en-US" sz="2000" dirty="0"/>
                  <a:t>Multiple </a:t>
                </a:r>
                <a:r>
                  <a:rPr lang="en-US" sz="2000" dirty="0">
                    <a:solidFill>
                      <a:srgbClr val="0066FF"/>
                    </a:solidFill>
                  </a:rPr>
                  <a:t>input</a:t>
                </a:r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0066FF"/>
                    </a:solidFill>
                  </a:rPr>
                  <a:t>formats</a:t>
                </a:r>
                <a:r>
                  <a:rPr lang="en-US" sz="2000" dirty="0"/>
                  <a:t>, including </a:t>
                </a:r>
                <a:r>
                  <a:rPr lang="en-US" sz="2000" dirty="0" err="1">
                    <a:solidFill>
                      <a:srgbClr val="0066FF"/>
                    </a:solidFill>
                  </a:rPr>
                  <a:t>TensorFlow</a:t>
                </a:r>
                <a:endParaRPr lang="en-US" sz="2000" dirty="0">
                  <a:solidFill>
                    <a:srgbClr val="0066FF"/>
                  </a:solidFill>
                </a:endParaRPr>
              </a:p>
              <a:p>
                <a:endParaRPr lang="en-US" sz="2400" dirty="0"/>
              </a:p>
              <a:p>
                <a:r>
                  <a:rPr lang="en-US" sz="2400" dirty="0">
                    <a:solidFill>
                      <a:srgbClr val="0066FF"/>
                    </a:solidFill>
                  </a:rPr>
                  <a:t>Parallelism</a:t>
                </a:r>
                <a:r>
                  <a:rPr lang="en-US" sz="2400" dirty="0"/>
                  <a:t>: divide and conquer</a:t>
                </a:r>
              </a:p>
              <a:p>
                <a:endParaRPr lang="en-US" sz="2400" dirty="0"/>
              </a:p>
              <a:p>
                <a:r>
                  <a:rPr lang="en-US" sz="2400" dirty="0">
                    <a:solidFill>
                      <a:srgbClr val="0066FF"/>
                    </a:solidFill>
                  </a:rPr>
                  <a:t>Network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66FF"/>
                    </a:solidFill>
                  </a:rPr>
                  <a:t>level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66FF"/>
                    </a:solidFill>
                  </a:rPr>
                  <a:t>reasoning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New </a:t>
                </a:r>
                <a:r>
                  <a:rPr lang="en-US" sz="2400" dirty="0">
                    <a:solidFill>
                      <a:srgbClr val="0066FF"/>
                    </a:solidFill>
                  </a:rPr>
                  <a:t>simplex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66FF"/>
                    </a:solidFill>
                  </a:rPr>
                  <a:t>solver</a:t>
                </a:r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608" y="1524000"/>
                <a:ext cx="7498080" cy="5105400"/>
              </a:xfrm>
              <a:blipFill rotWithShape="0">
                <a:blip r:embed="rId3"/>
                <a:stretch>
                  <a:fillRect t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513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Neural Networks Overview</a:t>
            </a:r>
          </a:p>
          <a:p>
            <a:endParaRPr lang="en-US" sz="2800" dirty="0"/>
          </a:p>
          <a:p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The Simplex Method</a:t>
            </a:r>
          </a:p>
          <a:p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800" dirty="0" err="1">
                <a:solidFill>
                  <a:schemeClr val="bg1">
                    <a:lumMod val="85000"/>
                  </a:schemeClr>
                </a:solidFill>
              </a:rPr>
              <a:t>Reluplex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  <a:p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800" dirty="0"/>
              <a:t>Evaluation on the ACAS Xu Networks</a:t>
            </a:r>
          </a:p>
          <a:p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Conclusion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355303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Properties of Interest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435608" y="1524000"/>
            <a:ext cx="7498080" cy="4724400"/>
          </a:xfrm>
        </p:spPr>
        <p:txBody>
          <a:bodyPr>
            <a:normAutofit/>
          </a:bodyPr>
          <a:lstStyle/>
          <a:p>
            <a:pPr marL="539496" indent="-457200">
              <a:buFont typeface="+mj-lt"/>
              <a:buAutoNum type="arabicPeriod"/>
            </a:pPr>
            <a:endParaRPr lang="en-US" sz="2400" dirty="0"/>
          </a:p>
          <a:p>
            <a:pPr marL="539496" indent="-457200">
              <a:buFont typeface="+mj-lt"/>
              <a:buAutoNum type="arabicPeriod"/>
            </a:pPr>
            <a:endParaRPr lang="en-US" sz="2400" dirty="0"/>
          </a:p>
          <a:p>
            <a:pPr marL="539496" indent="-457200">
              <a:buFont typeface="+mj-lt"/>
              <a:buAutoNum type="arabicPeriod"/>
            </a:pPr>
            <a:endParaRPr lang="en-US" sz="2400" dirty="0"/>
          </a:p>
          <a:p>
            <a:pPr marL="539496" indent="-457200">
              <a:buFont typeface="+mj-lt"/>
              <a:buAutoNum type="arabicPeriod"/>
            </a:pPr>
            <a:endParaRPr lang="en-US" sz="2400" dirty="0"/>
          </a:p>
          <a:p>
            <a:pPr marL="539496" indent="-457200">
              <a:buFont typeface="+mj-lt"/>
              <a:buAutoNum type="arabicPeriod"/>
            </a:pPr>
            <a:endParaRPr lang="en-US" sz="2400" dirty="0"/>
          </a:p>
          <a:p>
            <a:pPr marL="82296" indent="0">
              <a:buNone/>
            </a:pPr>
            <a:endParaRPr lang="en-US" sz="2400" dirty="0"/>
          </a:p>
          <a:p>
            <a:pPr marL="539496" indent="-457200">
              <a:buFont typeface="+mj-lt"/>
              <a:buAutoNum type="arabicPeriod"/>
            </a:pPr>
            <a:r>
              <a:rPr lang="en-US" sz="2400" dirty="0"/>
              <a:t>No unnecessary turning advisories</a:t>
            </a:r>
          </a:p>
          <a:p>
            <a:pPr marL="539496" indent="-457200">
              <a:buFont typeface="+mj-lt"/>
              <a:buAutoNum type="arabicPeriod"/>
            </a:pPr>
            <a:r>
              <a:rPr lang="en-US" sz="2400" dirty="0"/>
              <a:t>Alerting regions are consistent</a:t>
            </a:r>
          </a:p>
          <a:p>
            <a:pPr marL="539496" indent="-457200">
              <a:buFont typeface="+mj-lt"/>
              <a:buAutoNum type="arabicPeriod"/>
            </a:pPr>
            <a:r>
              <a:rPr lang="en-US" sz="2400" dirty="0"/>
              <a:t>Strong alerts do not appear when vertical separation is large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676400"/>
            <a:ext cx="3352800" cy="200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09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bldLvl="5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ACAS Xu: Example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3740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5608" y="1524000"/>
                <a:ext cx="7498080" cy="4724400"/>
              </a:xfrm>
            </p:spPr>
            <p:txBody>
              <a:bodyPr>
                <a:normAutofit/>
              </a:bodyPr>
              <a:lstStyle/>
              <a:p>
                <a:r>
                  <a:rPr lang="en-US" sz="2400" i="1" dirty="0"/>
                  <a:t>“If the intruder is near and approaching from the left, the network advises strong right”</a:t>
                </a:r>
              </a:p>
              <a:p>
                <a:pPr lvl="1"/>
                <a:r>
                  <a:rPr lang="en-US" sz="2000" b="0" dirty="0"/>
                  <a:t>Distance: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12000≤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≤62000</m:t>
                    </m:r>
                  </m:oMath>
                </a14:m>
                <a:endParaRPr lang="en-US" sz="2000" i="1" dirty="0"/>
              </a:p>
              <a:p>
                <a:pPr lvl="1"/>
                <a:r>
                  <a:rPr lang="en-US" sz="2000" dirty="0"/>
                  <a:t>Angle to intruder: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0.2≤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≤0.4</m:t>
                    </m:r>
                  </m:oMath>
                </a14:m>
                <a:endParaRPr lang="en-US" sz="2000" b="0" i="1" dirty="0"/>
              </a:p>
              <a:p>
                <a:pPr lvl="1"/>
                <a:r>
                  <a:rPr lang="en-US" sz="2000" dirty="0"/>
                  <a:t>…</a:t>
                </a:r>
                <a:br>
                  <a:rPr lang="en-US" sz="2000" dirty="0"/>
                </a:br>
                <a:endParaRPr lang="en-US" sz="2000" dirty="0"/>
              </a:p>
              <a:p>
                <a:r>
                  <a:rPr lang="en-US" sz="2400" dirty="0"/>
                  <a:t>Proof time: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01</m:t>
                    </m:r>
                  </m:oMath>
                </a14:m>
                <a:r>
                  <a:rPr lang="en-US" sz="2400" dirty="0"/>
                  <a:t>: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29</m:t>
                    </m:r>
                  </m:oMath>
                </a14:m>
                <a:r>
                  <a:rPr lang="en-US" sz="2400" dirty="0"/>
                  <a:t>: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29</m:t>
                    </m:r>
                  </m:oMath>
                </a14:m>
                <a:r>
                  <a:rPr lang="en-US" sz="2400" dirty="0"/>
                  <a:t> (using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400" dirty="0"/>
                  <a:t> machines)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608" y="1524000"/>
                <a:ext cx="7498080" cy="4724400"/>
              </a:xfrm>
              <a:blipFill rotWithShape="0">
                <a:blip r:embed="rId4"/>
                <a:stretch>
                  <a:fillRect t="-1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033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5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ACAS Xu: 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5608" y="1524000"/>
                <a:ext cx="7498080" cy="5105400"/>
              </a:xfrm>
            </p:spPr>
            <p:txBody>
              <a:bodyPr>
                <a:normAutofit/>
              </a:bodyPr>
              <a:lstStyle/>
              <a:p>
                <a:r>
                  <a:rPr lang="en-US" sz="2400" i="1" dirty="0"/>
                  <a:t>“If vertical separation is large and the previous advisory is weak left, the network advises COC or weak left”</a:t>
                </a:r>
              </a:p>
              <a:p>
                <a:pPr lvl="1"/>
                <a:r>
                  <a:rPr lang="en-US" sz="2000" b="0" dirty="0"/>
                  <a:t>Distance: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≤60760</m:t>
                    </m:r>
                  </m:oMath>
                </a14:m>
                <a:endParaRPr lang="en-US" sz="2000" i="1" dirty="0"/>
              </a:p>
              <a:p>
                <a:pPr lvl="1"/>
                <a:r>
                  <a:rPr lang="en-US" sz="2000" dirty="0"/>
                  <a:t>Time to loss of vertical separation: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τ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…</a:t>
                </a:r>
                <a:br>
                  <a:rPr lang="en-US" sz="2000" dirty="0"/>
                </a:br>
                <a:endParaRPr lang="en-US" sz="2000" dirty="0"/>
              </a:p>
              <a:p>
                <a:r>
                  <a:rPr lang="en-US" sz="2400" dirty="0"/>
                  <a:t>Time to find counter example: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11</m:t>
                    </m:r>
                  </m:oMath>
                </a14:m>
                <a:r>
                  <a:rPr lang="en-US" sz="2400" dirty="0"/>
                  <a:t>: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08</m:t>
                    </m:r>
                  </m:oMath>
                </a14:m>
                <a:r>
                  <a:rPr lang="en-US" sz="2400" dirty="0"/>
                  <a:t>: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22</m:t>
                    </m:r>
                  </m:oMath>
                </a14:m>
                <a:r>
                  <a:rPr lang="en-US" sz="2400" dirty="0"/>
                  <a:t> </a:t>
                </a:r>
                <a:br>
                  <a:rPr lang="en-US" sz="2400" dirty="0"/>
                </a:br>
                <a:r>
                  <a:rPr lang="en-US" sz="2400" dirty="0"/>
                  <a:t>(using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/>
                  <a:t> machine)</a:t>
                </a:r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608" y="1524000"/>
                <a:ext cx="7498080" cy="5105400"/>
              </a:xfrm>
              <a:blipFill rotWithShape="0">
                <a:blip r:embed="rId3"/>
                <a:stretch>
                  <a:fillRect t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701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Adversarial Inputs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435608" y="1524000"/>
            <a:ext cx="7498080" cy="5105400"/>
          </a:xfrm>
        </p:spPr>
        <p:txBody>
          <a:bodyPr>
            <a:normAutofit/>
          </a:bodyPr>
          <a:lstStyle/>
          <a:p>
            <a:r>
              <a:rPr lang="en-US" sz="2400" dirty="0"/>
              <a:t>Slight input perturbations cause misclassification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82296" indent="0">
              <a:buNone/>
            </a:pPr>
            <a:endParaRPr lang="en-US" sz="2400" dirty="0"/>
          </a:p>
          <a:p>
            <a:r>
              <a:rPr lang="en-US" sz="2400" dirty="0"/>
              <a:t>State-of-the-art networks are vulnerable</a:t>
            </a:r>
            <a:endParaRPr lang="en-US" sz="2000" dirty="0"/>
          </a:p>
        </p:txBody>
      </p:sp>
      <p:grpSp>
        <p:nvGrpSpPr>
          <p:cNvPr id="8" name="Group 7"/>
          <p:cNvGrpSpPr/>
          <p:nvPr/>
        </p:nvGrpSpPr>
        <p:grpSpPr>
          <a:xfrm>
            <a:off x="1631184" y="2514600"/>
            <a:ext cx="7106928" cy="2247900"/>
            <a:chOff x="1631184" y="2514600"/>
            <a:chExt cx="7106928" cy="22479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31184" y="2514600"/>
              <a:ext cx="7106928" cy="22479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3962400" y="3194050"/>
                  <a:ext cx="304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2400" y="3194050"/>
                  <a:ext cx="304800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Rectangle 8"/>
          <p:cNvSpPr/>
          <p:nvPr/>
        </p:nvSpPr>
        <p:spPr>
          <a:xfrm>
            <a:off x="4648200" y="4267200"/>
            <a:ext cx="1676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31184" y="4267200"/>
            <a:ext cx="1797816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624576" y="1954934"/>
            <a:ext cx="5504688" cy="2312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934200" y="4251036"/>
            <a:ext cx="1694688" cy="617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181344" y="2199470"/>
                <a:ext cx="3200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Goodfellow</a:t>
                </a:r>
                <a:r>
                  <a:rPr lang="en-US" dirty="0"/>
                  <a:t> et al.,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2015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1344" y="2199470"/>
                <a:ext cx="3200400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524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294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Local Adversarial Robustness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5608" y="1524000"/>
                <a:ext cx="7498080" cy="472440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Local robustness 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: how far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is the first adversarial example?</a:t>
                </a:r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608" y="1524000"/>
                <a:ext cx="7498080" cy="4724400"/>
              </a:xfrm>
              <a:blipFill rotWithShape="0">
                <a:blip r:embed="rId3"/>
                <a:stretch>
                  <a:fillRect t="-1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/>
            </p:nvGraphicFramePr>
            <p:xfrm>
              <a:off x="1524000" y="2819400"/>
              <a:ext cx="7367495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547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6200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6200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6200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6200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162004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162004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=0.1</m:t>
                                </m:r>
                              </m:oMath>
                            </m:oMathPara>
                          </a14:m>
                          <a:endParaRPr lang="en-US" b="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=0.075</m:t>
                                </m:r>
                              </m:oMath>
                            </m:oMathPara>
                          </a14:m>
                          <a:endParaRPr lang="en-US" b="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=0.05</m:t>
                                </m:r>
                              </m:oMath>
                            </m:oMathPara>
                          </a14:m>
                          <a:endParaRPr lang="en-US" b="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=0.025</m:t>
                                </m:r>
                              </m:oMath>
                            </m:oMathPara>
                          </a14:m>
                          <a:endParaRPr lang="en-US" b="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=0.01</m:t>
                                </m:r>
                              </m:oMath>
                            </m:oMathPara>
                          </a14:m>
                          <a:endParaRPr lang="en-US" b="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/>
                            <a:t>Avg. Time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vulnerable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vulnerable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vulnerable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DA00"/>
                              </a:solidFill>
                            </a:rPr>
                            <a:t>robust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DA00"/>
                              </a:solidFill>
                            </a:rPr>
                            <a:t>robust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00</m:t>
                                </m:r>
                                <m:r>
                                  <m:rPr>
                                    <m:nor/>
                                  </m:rPr>
                                  <a:rPr lang="en-US" dirty="0" smtClean="0"/>
                                  <m:t>: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03</m:t>
                                </m:r>
                                <m:r>
                                  <m:rPr>
                                    <m:nor/>
                                  </m:rPr>
                                  <a:rPr lang="en-US" dirty="0" smtClean="0"/>
                                  <m:t>: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32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DA00"/>
                              </a:solidFill>
                            </a:rPr>
                            <a:t>robust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DA00"/>
                              </a:solidFill>
                            </a:rPr>
                            <a:t>robust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DA00"/>
                              </a:solidFill>
                            </a:rPr>
                            <a:t>robust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DA00"/>
                              </a:solidFill>
                            </a:rPr>
                            <a:t>robust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DA00"/>
                              </a:solidFill>
                            </a:rPr>
                            <a:t>robust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00</m:t>
                                </m:r>
                                <m:r>
                                  <m:rPr>
                                    <m:nor/>
                                  </m:rPr>
                                  <a:rPr lang="en-US" dirty="0" smtClean="0"/>
                                  <m:t>: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24</m:t>
                                </m:r>
                                <m:r>
                                  <m:rPr>
                                    <m:nor/>
                                  </m:rPr>
                                  <a:rPr lang="en-US" dirty="0" smtClean="0"/>
                                  <m:t>: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38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DA00"/>
                              </a:solidFill>
                            </a:rPr>
                            <a:t>robust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DA00"/>
                              </a:solidFill>
                            </a:rPr>
                            <a:t>robust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DA00"/>
                              </a:solidFill>
                            </a:rPr>
                            <a:t>robust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DA00"/>
                              </a:solidFill>
                            </a:rPr>
                            <a:t>robust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DA00"/>
                              </a:solidFill>
                            </a:rPr>
                            <a:t>robust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00</m:t>
                                </m:r>
                                <m:r>
                                  <m:rPr>
                                    <m:nor/>
                                  </m:rPr>
                                  <a:rPr lang="en-US" dirty="0" smtClean="0"/>
                                  <m:t>: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04</m:t>
                                </m:r>
                                <m:r>
                                  <m:rPr>
                                    <m:nor/>
                                  </m:rPr>
                                  <a:rPr lang="en-US" dirty="0" smtClean="0"/>
                                  <m:t>: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50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4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vulnerable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vulnerable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vulnerable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DA00"/>
                              </a:solidFill>
                            </a:rPr>
                            <a:t>robust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DA00"/>
                              </a:solidFill>
                            </a:rPr>
                            <a:t>robust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00</m:t>
                                </m:r>
                                <m:r>
                                  <m:rPr>
                                    <m:nor/>
                                  </m:rPr>
                                  <a:rPr lang="en-US" dirty="0" smtClean="0"/>
                                  <m:t>: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09</m:t>
                                </m:r>
                                <m:r>
                                  <m:rPr>
                                    <m:nor/>
                                  </m:rPr>
                                  <a:rPr lang="en-US" dirty="0" smtClean="0"/>
                                  <m:t>: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DA00"/>
                              </a:solidFill>
                            </a:rPr>
                            <a:t>robust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DA00"/>
                              </a:solidFill>
                            </a:rPr>
                            <a:t>robust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DA00"/>
                              </a:solidFill>
                            </a:rPr>
                            <a:t>robust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DA00"/>
                              </a:solidFill>
                            </a:rPr>
                            <a:t>robust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DA00"/>
                              </a:solidFill>
                            </a:rPr>
                            <a:t>robust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nor/>
                                  </m:rPr>
                                  <a:rPr lang="en-US" dirty="0" smtClean="0"/>
                                  <m:t>: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m:rPr>
                                    <m:nor/>
                                  </m:rPr>
                                  <a:rPr lang="en-US" dirty="0" smtClean="0"/>
                                  <m:t>: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22348137"/>
                  </p:ext>
                </p:extLst>
              </p:nvPr>
            </p:nvGraphicFramePr>
            <p:xfrm>
              <a:off x="1524000" y="2819400"/>
              <a:ext cx="7367495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5471"/>
                    <a:gridCol w="1162004"/>
                    <a:gridCol w="1162004"/>
                    <a:gridCol w="1162004"/>
                    <a:gridCol w="1162004"/>
                    <a:gridCol w="1162004"/>
                    <a:gridCol w="1162004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5079" t="-8197" r="-501047" b="-5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35789" t="-8197" r="-403684" b="-5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4555" t="-8197" r="-301571" b="-5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34555" t="-8197" r="-201571" b="-5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36842" t="-8197" r="-102632" b="-5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 smtClean="0"/>
                            <a:t>Avg. Time</a:t>
                          </a:r>
                          <a:endParaRPr lang="en-US" b="0" i="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077" t="-108197" r="-1766154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vulnerable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vulnerable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vulnerable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DA00"/>
                              </a:solidFill>
                            </a:rPr>
                            <a:t>robust</a:t>
                          </a:r>
                          <a:endParaRPr lang="en-US" dirty="0">
                            <a:solidFill>
                              <a:srgbClr val="00DA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DA00"/>
                              </a:solidFill>
                            </a:rPr>
                            <a:t>robust</a:t>
                          </a:r>
                          <a:endParaRPr lang="en-US" dirty="0">
                            <a:solidFill>
                              <a:srgbClr val="00DA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534031" t="-108197" r="-2094" b="-4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077" t="-208197" r="-1766154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DA00"/>
                              </a:solidFill>
                            </a:rPr>
                            <a:t>robust</a:t>
                          </a:r>
                          <a:endParaRPr lang="en-US" dirty="0">
                            <a:solidFill>
                              <a:srgbClr val="00DA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DA00"/>
                              </a:solidFill>
                            </a:rPr>
                            <a:t>robust</a:t>
                          </a:r>
                          <a:endParaRPr lang="en-US" dirty="0">
                            <a:solidFill>
                              <a:srgbClr val="00DA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DA00"/>
                              </a:solidFill>
                            </a:rPr>
                            <a:t>robust</a:t>
                          </a:r>
                          <a:endParaRPr lang="en-US" dirty="0">
                            <a:solidFill>
                              <a:srgbClr val="00DA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DA00"/>
                              </a:solidFill>
                            </a:rPr>
                            <a:t>robust</a:t>
                          </a:r>
                          <a:endParaRPr lang="en-US" dirty="0">
                            <a:solidFill>
                              <a:srgbClr val="00DA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DA00"/>
                              </a:solidFill>
                            </a:rPr>
                            <a:t>robust</a:t>
                          </a:r>
                          <a:endParaRPr lang="en-US" dirty="0">
                            <a:solidFill>
                              <a:srgbClr val="00DA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534031" t="-208197" r="-2094" b="-3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077" t="-308197" r="-1766154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DA00"/>
                              </a:solidFill>
                            </a:rPr>
                            <a:t>robust</a:t>
                          </a:r>
                          <a:endParaRPr lang="en-US" dirty="0">
                            <a:solidFill>
                              <a:srgbClr val="00DA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DA00"/>
                              </a:solidFill>
                            </a:rPr>
                            <a:t>robust</a:t>
                          </a:r>
                          <a:endParaRPr lang="en-US" dirty="0">
                            <a:solidFill>
                              <a:srgbClr val="00DA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DA00"/>
                              </a:solidFill>
                            </a:rPr>
                            <a:t>robust</a:t>
                          </a:r>
                          <a:endParaRPr lang="en-US" dirty="0">
                            <a:solidFill>
                              <a:srgbClr val="00DA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DA00"/>
                              </a:solidFill>
                            </a:rPr>
                            <a:t>robust</a:t>
                          </a:r>
                          <a:endParaRPr lang="en-US" dirty="0">
                            <a:solidFill>
                              <a:srgbClr val="00DA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DA00"/>
                              </a:solidFill>
                            </a:rPr>
                            <a:t>robust</a:t>
                          </a:r>
                          <a:endParaRPr lang="en-US" dirty="0">
                            <a:solidFill>
                              <a:srgbClr val="00DA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534031" t="-308197" r="-2094" b="-2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077" t="-408197" r="-1766154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vulnerable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vulnerable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vulnerable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DA00"/>
                              </a:solidFill>
                            </a:rPr>
                            <a:t>robust</a:t>
                          </a:r>
                          <a:endParaRPr lang="en-US" dirty="0">
                            <a:solidFill>
                              <a:srgbClr val="00DA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DA00"/>
                              </a:solidFill>
                            </a:rPr>
                            <a:t>robust</a:t>
                          </a:r>
                          <a:endParaRPr lang="en-US" dirty="0">
                            <a:solidFill>
                              <a:srgbClr val="00DA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534031" t="-408197" r="-2094" b="-1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077" t="-508197" r="-1766154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DA00"/>
                              </a:solidFill>
                            </a:rPr>
                            <a:t>robust</a:t>
                          </a:r>
                          <a:endParaRPr lang="en-US" dirty="0">
                            <a:solidFill>
                              <a:srgbClr val="00DA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DA00"/>
                              </a:solidFill>
                            </a:rPr>
                            <a:t>robust</a:t>
                          </a:r>
                          <a:endParaRPr lang="en-US" dirty="0">
                            <a:solidFill>
                              <a:srgbClr val="00DA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DA00"/>
                              </a:solidFill>
                            </a:rPr>
                            <a:t>robust</a:t>
                          </a:r>
                          <a:endParaRPr lang="en-US" dirty="0">
                            <a:solidFill>
                              <a:srgbClr val="00DA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DA00"/>
                              </a:solidFill>
                            </a:rPr>
                            <a:t>robust</a:t>
                          </a:r>
                          <a:endParaRPr lang="en-US" dirty="0">
                            <a:solidFill>
                              <a:srgbClr val="00DA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00DA00"/>
                              </a:solidFill>
                            </a:rPr>
                            <a:t>robust</a:t>
                          </a:r>
                          <a:endParaRPr lang="en-US" dirty="0">
                            <a:solidFill>
                              <a:srgbClr val="00DA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534031" t="-508197" r="-2094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4320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5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675" y="3670422"/>
            <a:ext cx="4282216" cy="25642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Global Adversarial Robustness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5608" y="1524000"/>
                <a:ext cx="7498080" cy="472440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Local robustness: check for fixed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Global robustness: checked for all inputs simultaneously</a:t>
                </a:r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608" y="1524000"/>
                <a:ext cx="7498080" cy="4724400"/>
              </a:xfrm>
              <a:blipFill rotWithShape="0">
                <a:blip r:embed="rId4"/>
                <a:stretch>
                  <a:fillRect t="-1032" r="-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H="1">
            <a:off x="6134622" y="3446348"/>
            <a:ext cx="1132572" cy="93463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276600" y="3581400"/>
            <a:ext cx="1048011" cy="100447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743200" y="3119735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3119735"/>
                <a:ext cx="685800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200900" y="2984683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900" y="2984683"/>
                <a:ext cx="685800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309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bldLvl="5"/>
      <p:bldP spid="13" grpId="0"/>
      <p:bldP spid="1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Global Adversarial Robustness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5608" y="1524000"/>
                <a:ext cx="7498080" cy="472440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Inputs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are labeled 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400" dirty="0"/>
                  <a:t> with confidence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br>
                  <a:rPr lang="en-US" sz="2400" dirty="0"/>
                </a:br>
                <a:br>
                  <a:rPr lang="en-US" sz="2400" dirty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/>
                  <a:t>   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∥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∥ ≤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⇒| 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|≤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Checked for all inputs simultaneously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Difficult </a:t>
                </a:r>
                <a:r>
                  <a:rPr lang="en-US" sz="2400"/>
                  <a:t>and slow</a:t>
                </a:r>
                <a:endParaRPr lang="en-US" sz="2400" dirty="0"/>
              </a:p>
              <a:p>
                <a:pPr lvl="1"/>
                <a:r>
                  <a:rPr lang="en-US" sz="2000" dirty="0"/>
                  <a:t>Double the network size</a:t>
                </a:r>
              </a:p>
              <a:p>
                <a:pPr lvl="1"/>
                <a:r>
                  <a:rPr lang="en-US" sz="2000" dirty="0"/>
                  <a:t>Large input domain</a:t>
                </a:r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608" y="1524000"/>
                <a:ext cx="7498080" cy="4724400"/>
              </a:xfrm>
              <a:blipFill rotWithShape="0">
                <a:blip r:embed="rId3"/>
                <a:stretch>
                  <a:fillRect t="-1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140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5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Neural Networks Overview</a:t>
            </a:r>
          </a:p>
          <a:p>
            <a:endParaRPr lang="en-US" sz="2800" dirty="0"/>
          </a:p>
          <a:p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The Simplex Method</a:t>
            </a:r>
          </a:p>
          <a:p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800" dirty="0" err="1">
                <a:solidFill>
                  <a:schemeClr val="bg1">
                    <a:lumMod val="85000"/>
                  </a:schemeClr>
                </a:solidFill>
              </a:rPr>
              <a:t>Reluplex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  <a:p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Evaluation on the ACAS Xu Networks</a:t>
            </a:r>
          </a:p>
          <a:p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800" dirty="0"/>
              <a:t>Conclusion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32039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Conclusion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435608" y="1524000"/>
            <a:ext cx="7498080" cy="4724400"/>
          </a:xfrm>
        </p:spPr>
        <p:txBody>
          <a:bodyPr>
            <a:normAutofit/>
          </a:bodyPr>
          <a:lstStyle/>
          <a:p>
            <a:r>
              <a:rPr lang="en-US" sz="2400" dirty="0"/>
              <a:t>Neural networks as controllers for safety critical systems</a:t>
            </a:r>
          </a:p>
          <a:p>
            <a:endParaRPr lang="en-US" sz="2400" dirty="0"/>
          </a:p>
          <a:p>
            <a:r>
              <a:rPr lang="en-US" sz="2400"/>
              <a:t>Urgent need </a:t>
            </a:r>
            <a:r>
              <a:rPr lang="en-US" sz="2400" dirty="0"/>
              <a:t>for techniques to reason about them</a:t>
            </a:r>
          </a:p>
          <a:p>
            <a:endParaRPr lang="en-US" sz="2400" dirty="0"/>
          </a:p>
          <a:p>
            <a:r>
              <a:rPr lang="en-US" sz="2400" dirty="0"/>
              <a:t>SMT approach: laziness, deductions, conflict analysis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8519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5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Next Steps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5608" y="1295400"/>
                <a:ext cx="7498080" cy="548640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Better scalability</a:t>
                </a:r>
              </a:p>
              <a:p>
                <a:pPr lvl="1"/>
                <a:r>
                  <a:rPr lang="en-US" sz="2000" dirty="0"/>
                  <a:t>More advanced SMT and Linear Programming techniques</a:t>
                </a:r>
              </a:p>
              <a:p>
                <a:pPr lvl="1"/>
                <a:r>
                  <a:rPr lang="en-US" sz="2000" dirty="0"/>
                  <a:t>Network-level reasoning </a:t>
                </a:r>
              </a:p>
              <a:p>
                <a:pPr lvl="2"/>
                <a:r>
                  <a:rPr lang="en-US" sz="2000" dirty="0"/>
                  <a:t>Abstract interpretation (</a:t>
                </a:r>
                <a:r>
                  <a:rPr lang="en-US" sz="2000" dirty="0" err="1"/>
                  <a:t>Gehr</a:t>
                </a:r>
                <a:r>
                  <a:rPr lang="en-US" sz="2000" dirty="0"/>
                  <a:t> et al.,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2018</m:t>
                    </m:r>
                  </m:oMath>
                </a14:m>
                <a:r>
                  <a:rPr lang="en-US" sz="2000" dirty="0"/>
                  <a:t>)</a:t>
                </a:r>
              </a:p>
              <a:p>
                <a:pPr lvl="2"/>
                <a:r>
                  <a:rPr lang="en-US" sz="2000" dirty="0"/>
                  <a:t>Symbolic intervals (Wang et al.,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2018</m:t>
                    </m:r>
                  </m:oMath>
                </a14:m>
                <a:r>
                  <a:rPr lang="en-US" sz="2000" dirty="0"/>
                  <a:t>)</a:t>
                </a:r>
              </a:p>
              <a:p>
                <a:pPr lvl="1"/>
                <a:r>
                  <a:rPr lang="en-US" sz="2000" dirty="0"/>
                  <a:t>Add local searches prune the search space (Dutta et al.,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2018</m:t>
                    </m:r>
                  </m:oMath>
                </a14:m>
                <a:r>
                  <a:rPr lang="en-US" sz="2000" dirty="0"/>
                  <a:t>)</a:t>
                </a:r>
              </a:p>
              <a:p>
                <a:pPr lvl="1"/>
                <a:r>
                  <a:rPr lang="en-US" sz="2000" dirty="0"/>
                  <a:t>Abstraction techniques, parallelism</a:t>
                </a:r>
              </a:p>
              <a:p>
                <a:pPr lvl="1"/>
                <a:endParaRPr lang="en-US" sz="2000" dirty="0"/>
              </a:p>
              <a:p>
                <a:r>
                  <a:rPr lang="en-US" sz="2400" dirty="0"/>
                  <a:t>Verifying properties of systems with network controllers</a:t>
                </a:r>
                <a:endParaRPr lang="en-US" sz="2000" dirty="0"/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608" y="1295400"/>
                <a:ext cx="7498080" cy="5486400"/>
              </a:xfrm>
              <a:blipFill rotWithShape="0">
                <a:blip r:embed="rId3"/>
                <a:stretch>
                  <a:fillRect t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301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599" y="1828800"/>
            <a:ext cx="8143875" cy="1143000"/>
          </a:xfrm>
        </p:spPr>
        <p:txBody>
          <a:bodyPr/>
          <a:lstStyle/>
          <a:p>
            <a:pPr algn="ctr"/>
            <a:r>
              <a:rPr lang="en-US" sz="5000" dirty="0"/>
              <a:t>Questions</a:t>
            </a:r>
            <a:endParaRPr lang="he-IL" sz="5000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575" y="2876550"/>
            <a:ext cx="1724025" cy="238125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90600" y="457200"/>
            <a:ext cx="8153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/>
              <a:t>Thank You!</a:t>
            </a:r>
            <a:endParaRPr lang="he-IL" sz="6600" dirty="0"/>
          </a:p>
        </p:txBody>
      </p:sp>
    </p:spTree>
    <p:extLst>
      <p:ext uri="{BB962C8B-B14F-4D97-AF65-F5344CB8AC3E}">
        <p14:creationId xmlns:p14="http://schemas.microsoft.com/office/powerpoint/2010/main" val="183223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1435608" y="1524000"/>
            <a:ext cx="7498080" cy="510540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82296" indent="0">
              <a:buNone/>
            </a:pPr>
            <a:endParaRPr lang="en-US" sz="2400" dirty="0"/>
          </a:p>
          <a:p>
            <a:r>
              <a:rPr lang="en-US" sz="2400" dirty="0"/>
              <a:t>Attacks exist in the real world</a:t>
            </a:r>
          </a:p>
          <a:p>
            <a:pPr lvl="1"/>
            <a:r>
              <a:rPr lang="en-US" sz="2000" dirty="0"/>
              <a:t>And attackers are getting better</a:t>
            </a:r>
          </a:p>
          <a:p>
            <a:pPr lvl="1"/>
            <a:endParaRPr lang="en-US" sz="2000" dirty="0"/>
          </a:p>
          <a:p>
            <a:r>
              <a:rPr lang="en-US" sz="2400" dirty="0"/>
              <a:t>How can we </a:t>
            </a:r>
            <a:r>
              <a:rPr lang="en-US" sz="2400" dirty="0">
                <a:solidFill>
                  <a:srgbClr val="0000FF"/>
                </a:solidFill>
              </a:rPr>
              <a:t>ensure</a:t>
            </a:r>
            <a:r>
              <a:rPr lang="en-US" sz="2400" dirty="0"/>
              <a:t> robustness before deployment?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Adversarial Inputs (</a:t>
            </a:r>
            <a:r>
              <a:rPr lang="en-US" dirty="0" err="1"/>
              <a:t>cnt’d</a:t>
            </a:r>
            <a:r>
              <a:rPr lang="en-US" dirty="0"/>
              <a:t>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096587" y="1676400"/>
            <a:ext cx="4176122" cy="2787194"/>
            <a:chOff x="3096587" y="1676400"/>
            <a:chExt cx="4176122" cy="278719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6587" y="1676400"/>
              <a:ext cx="4176122" cy="194326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154220" y="3817263"/>
              <a:ext cx="76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Traffic Light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477328" y="3817263"/>
                  <a:ext cx="12192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11</m:t>
                      </m:r>
                    </m:oMath>
                  </a14:m>
                  <a:r>
                    <a:rPr lang="en-US" dirty="0"/>
                    <a:t> White Pixels</a:t>
                  </a: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7328" y="3817263"/>
                  <a:ext cx="1219200" cy="64633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4717" r="-3000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/>
            <p:cNvSpPr txBox="1"/>
            <p:nvPr/>
          </p:nvSpPr>
          <p:spPr>
            <a:xfrm>
              <a:off x="6391564" y="3817263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Oven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807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1435608" y="1447800"/>
                <a:ext cx="7498080" cy="533400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65760" indent="-283464" algn="l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37744" algn="l" rtl="0" eaLnBrk="1" latinLnBrk="0" hangingPunct="1">
                  <a:lnSpc>
                    <a:spcPct val="100000"/>
                  </a:lnSpc>
                  <a:spcBef>
                    <a:spcPts val="550"/>
                  </a:spcBef>
                  <a:buClr>
                    <a:schemeClr val="accent1"/>
                  </a:buClr>
                  <a:buFont typeface="Verdana"/>
                  <a:buChar char="◦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86968" indent="-22860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73736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3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98448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4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0876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5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3055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r>
                  <a:rPr lang="en-US" sz="2400" dirty="0"/>
                  <a:t>Airborne Collision-Avoidance System for drones</a:t>
                </a:r>
                <a:endParaRPr lang="he-IL" sz="2400" dirty="0"/>
              </a:p>
              <a:p>
                <a:r>
                  <a:rPr lang="en-US" sz="2400" dirty="0"/>
                  <a:t>A new standard being developed by the FAA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Produce advisories: </a:t>
                </a:r>
              </a:p>
              <a:p>
                <a:pPr marL="859536" lvl="1" indent="-457200">
                  <a:buFont typeface="+mj-lt"/>
                  <a:buAutoNum type="arabicPeriod"/>
                </a:pPr>
                <a:r>
                  <a:rPr lang="en-US" sz="2000" dirty="0">
                    <a:solidFill>
                      <a:srgbClr val="0066FF"/>
                    </a:solidFill>
                  </a:rPr>
                  <a:t>Strong left (SL)</a:t>
                </a:r>
              </a:p>
              <a:p>
                <a:pPr marL="859536" lvl="1" indent="-457200">
                  <a:buFont typeface="+mj-lt"/>
                  <a:buAutoNum type="arabicPeriod"/>
                </a:pPr>
                <a:r>
                  <a:rPr lang="en-US" sz="2000" dirty="0">
                    <a:solidFill>
                      <a:srgbClr val="0066FF"/>
                    </a:solidFill>
                  </a:rPr>
                  <a:t>Weak left (L)</a:t>
                </a:r>
              </a:p>
              <a:p>
                <a:pPr marL="859536" lvl="1" indent="-457200">
                  <a:buFont typeface="+mj-lt"/>
                  <a:buAutoNum type="arabicPeriod"/>
                </a:pPr>
                <a:r>
                  <a:rPr lang="en-US" sz="2000" dirty="0">
                    <a:solidFill>
                      <a:srgbClr val="0066FF"/>
                    </a:solidFill>
                  </a:rPr>
                  <a:t>Strong right (SR)</a:t>
                </a:r>
              </a:p>
              <a:p>
                <a:pPr marL="859536" lvl="1" indent="-457200">
                  <a:buFont typeface="+mj-lt"/>
                  <a:buAutoNum type="arabicPeriod"/>
                </a:pPr>
                <a:r>
                  <a:rPr lang="en-US" sz="2000" dirty="0">
                    <a:solidFill>
                      <a:srgbClr val="0066FF"/>
                    </a:solidFill>
                  </a:rPr>
                  <a:t>Weak right (R)</a:t>
                </a:r>
              </a:p>
              <a:p>
                <a:pPr marL="859536" lvl="1" indent="-457200">
                  <a:buFont typeface="+mj-lt"/>
                  <a:buAutoNum type="arabicPeriod"/>
                </a:pPr>
                <a:r>
                  <a:rPr lang="en-US" sz="2000" dirty="0">
                    <a:solidFill>
                      <a:srgbClr val="0066FF"/>
                    </a:solidFill>
                  </a:rPr>
                  <a:t>Clear of conflict (COC)</a:t>
                </a:r>
                <a:br>
                  <a:rPr lang="en-US" sz="2000" dirty="0">
                    <a:solidFill>
                      <a:srgbClr val="0000FF"/>
                    </a:solidFill>
                  </a:rPr>
                </a:br>
                <a:endParaRPr lang="en-US" sz="2400" dirty="0">
                  <a:solidFill>
                    <a:srgbClr val="0000FF"/>
                  </a:solidFill>
                </a:endParaRPr>
              </a:p>
              <a:p>
                <a:r>
                  <a:rPr lang="en-US" sz="2400" dirty="0"/>
                  <a:t>FAA considering an implementation that uses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45</m:t>
                    </m:r>
                  </m:oMath>
                </a14:m>
                <a:r>
                  <a:rPr lang="en-US" sz="2400" dirty="0"/>
                  <a:t> deep neural networks </a:t>
                </a:r>
              </a:p>
              <a:p>
                <a:pPr lvl="1"/>
                <a:r>
                  <a:rPr lang="en-US" sz="2000" dirty="0"/>
                  <a:t>But wants to verify them!</a:t>
                </a:r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608" y="1447800"/>
                <a:ext cx="7498080" cy="5334000"/>
              </a:xfrm>
              <a:prstGeom prst="rect">
                <a:avLst/>
              </a:prstGeom>
              <a:blipFill rotWithShape="0">
                <a:blip r:embed="rId3"/>
                <a:stretch>
                  <a:fillRect t="-914" b="-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ACAS Xu System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2362200"/>
            <a:ext cx="3530936" cy="272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25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Verification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Formally prove</a:t>
            </a:r>
            <a:r>
              <a:rPr lang="en-US" sz="2400" dirty="0"/>
              <a:t> that a program is correct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endParaRPr lang="en-US" sz="2400" dirty="0"/>
          </a:p>
        </p:txBody>
      </p:sp>
      <p:pic>
        <p:nvPicPr>
          <p:cNvPr id="1026" name="Picture 2" descr="Image result for c++ co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25589"/>
            <a:ext cx="2441575" cy="167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utomaton computer scien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540" y="2246016"/>
            <a:ext cx="1828800" cy="163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two merging arrow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83792" y="2665495"/>
            <a:ext cx="2205732" cy="193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heck mark 8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722734"/>
            <a:ext cx="1196975" cy="119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x mark 3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616" y="4648200"/>
            <a:ext cx="1407816" cy="140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538484" y="6056016"/>
            <a:ext cx="2024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 Counter-Example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0463" y="2640788"/>
            <a:ext cx="1232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Verification</a:t>
            </a:r>
          </a:p>
        </p:txBody>
      </p:sp>
    </p:spTree>
    <p:extLst>
      <p:ext uri="{BB962C8B-B14F-4D97-AF65-F5344CB8AC3E}">
        <p14:creationId xmlns:p14="http://schemas.microsoft.com/office/powerpoint/2010/main" val="209225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7248906" y="2246610"/>
            <a:ext cx="1580388" cy="1780393"/>
            <a:chOff x="7248906" y="2246610"/>
            <a:chExt cx="1580388" cy="1780393"/>
          </a:xfrm>
        </p:grpSpPr>
        <p:sp>
          <p:nvSpPr>
            <p:cNvPr id="18" name="Rounded Rectangle 17"/>
            <p:cNvSpPr/>
            <p:nvPr/>
          </p:nvSpPr>
          <p:spPr>
            <a:xfrm>
              <a:off x="7391400" y="2731603"/>
              <a:ext cx="1295400" cy="1295400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248906" y="2246610"/>
              <a:ext cx="15803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Output Space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/>
              <p:cNvSpPr/>
              <p:nvPr/>
            </p:nvSpPr>
            <p:spPr>
              <a:xfrm>
                <a:off x="7672436" y="2891101"/>
                <a:ext cx="933382" cy="540669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9" name="Oval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2436" y="2891101"/>
                <a:ext cx="933382" cy="540669"/>
              </a:xfrm>
              <a:prstGeom prst="ellipse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1638300" y="2246610"/>
            <a:ext cx="1371600" cy="1780393"/>
            <a:chOff x="1638300" y="2246610"/>
            <a:chExt cx="1371600" cy="1780393"/>
          </a:xfrm>
        </p:grpSpPr>
        <p:sp>
          <p:nvSpPr>
            <p:cNvPr id="5" name="Rounded Rectangle 4"/>
            <p:cNvSpPr/>
            <p:nvPr/>
          </p:nvSpPr>
          <p:spPr>
            <a:xfrm>
              <a:off x="1676400" y="2731603"/>
              <a:ext cx="1295400" cy="1295400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638300" y="224661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Input Space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Verifying Neural Networks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Verification of </a:t>
                </a:r>
                <a:r>
                  <a:rPr lang="en-US" sz="2400" dirty="0">
                    <a:solidFill>
                      <a:srgbClr val="0000FF"/>
                    </a:solidFill>
                  </a:rPr>
                  <a:t>neural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0000FF"/>
                    </a:solidFill>
                  </a:rPr>
                  <a:t>networks</a:t>
                </a:r>
                <a:r>
                  <a:rPr lang="en-US" sz="2400" dirty="0"/>
                  <a:t>: new field</a:t>
                </a:r>
              </a:p>
              <a:p>
                <a:endParaRPr lang="en-US" sz="2400" dirty="0">
                  <a:solidFill>
                    <a:srgbClr val="0000FF"/>
                  </a:solidFill>
                </a:endParaRP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400" dirty="0"/>
                  <a:t> is the </a:t>
                </a:r>
                <a:r>
                  <a:rPr lang="en-US" sz="2400" dirty="0">
                    <a:solidFill>
                      <a:srgbClr val="0000FF"/>
                    </a:solidFill>
                  </a:rPr>
                  <a:t>negation</a:t>
                </a:r>
                <a:r>
                  <a:rPr lang="en-US" sz="2400" dirty="0"/>
                  <a:t> of the desired property</a:t>
                </a:r>
              </a:p>
              <a:p>
                <a:pPr lvl="1"/>
                <a:r>
                  <a:rPr lang="en-US" sz="2000" dirty="0"/>
                  <a:t>SAT:  the discovered point is a counter example</a:t>
                </a:r>
              </a:p>
              <a:p>
                <a:pPr lvl="1"/>
                <a:r>
                  <a:rPr lang="en-US" sz="2000" dirty="0"/>
                  <a:t>UNSAT: property holds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1962219" y="3039054"/>
                <a:ext cx="609600" cy="7620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219" y="3039054"/>
                <a:ext cx="609600" cy="762000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3211233" y="2667000"/>
            <a:ext cx="3947200" cy="1442498"/>
            <a:chOff x="3135033" y="2819400"/>
            <a:chExt cx="3947200" cy="144249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35033" y="2819400"/>
              <a:ext cx="3947200" cy="1442498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135033" y="3125997"/>
              <a:ext cx="322568" cy="7602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690359" y="3133617"/>
              <a:ext cx="391873" cy="7602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" name="Curved Connector 19"/>
          <p:cNvCxnSpPr/>
          <p:nvPr/>
        </p:nvCxnSpPr>
        <p:spPr>
          <a:xfrm flipV="1">
            <a:off x="2286000" y="3039054"/>
            <a:ext cx="5638800" cy="542346"/>
          </a:xfrm>
          <a:prstGeom prst="curvedConnector3">
            <a:avLst>
              <a:gd name="adj1" fmla="val 53108"/>
            </a:avLst>
          </a:prstGeom>
          <a:ln w="63500">
            <a:solidFill>
              <a:srgbClr val="FE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83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Verifying Neural Networks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816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66FF"/>
                </a:solidFill>
              </a:rPr>
              <a:t>Formally prove </a:t>
            </a:r>
            <a:r>
              <a:rPr lang="en-US" sz="2400" dirty="0"/>
              <a:t>a property of a neural network</a:t>
            </a:r>
          </a:p>
          <a:p>
            <a:pPr lvl="1"/>
            <a:r>
              <a:rPr lang="en-US" sz="2000" dirty="0"/>
              <a:t>Or return a counter example</a:t>
            </a:r>
          </a:p>
          <a:p>
            <a:pPr marL="813816" lvl="1" indent="-457200">
              <a:buFont typeface="+mj-lt"/>
              <a:buAutoNum type="arabicPeriod"/>
            </a:pPr>
            <a:endParaRPr lang="en-US" sz="2000" dirty="0"/>
          </a:p>
          <a:p>
            <a:r>
              <a:rPr lang="en-US" sz="2400" dirty="0"/>
              <a:t>Possible applications:</a:t>
            </a:r>
          </a:p>
          <a:p>
            <a:pPr marL="813816" lvl="1" indent="-457200">
              <a:buFont typeface="+mj-lt"/>
              <a:buAutoNum type="arabicPeriod"/>
            </a:pPr>
            <a:r>
              <a:rPr lang="en-US" sz="2000" dirty="0"/>
              <a:t>Check robustness against adversarial examples</a:t>
            </a:r>
            <a:br>
              <a:rPr lang="en-US" sz="2000" dirty="0"/>
            </a:br>
            <a:endParaRPr lang="en-US" sz="2000" dirty="0"/>
          </a:p>
          <a:p>
            <a:pPr marL="813816" lvl="1" indent="-457200">
              <a:buFont typeface="+mj-lt"/>
              <a:buAutoNum type="arabicPeriod"/>
            </a:pPr>
            <a:r>
              <a:rPr lang="en-US" sz="2000" dirty="0"/>
              <a:t>Formally verify safety-critical systems that incorporate neural networks	</a:t>
            </a:r>
            <a:br>
              <a:rPr lang="en-US" sz="2000" dirty="0"/>
            </a:br>
            <a:endParaRPr lang="en-US" sz="2000" dirty="0"/>
          </a:p>
          <a:p>
            <a:pPr marL="813816" lvl="1" indent="-457200">
              <a:buFont typeface="+mj-lt"/>
              <a:buAutoNum type="arabicPeriod"/>
            </a:pPr>
            <a:r>
              <a:rPr lang="en-US" sz="2000" dirty="0"/>
              <a:t>Extract properties of networks </a:t>
            </a:r>
          </a:p>
          <a:p>
            <a:pPr marL="1060704" lvl="2" indent="-457200">
              <a:buFont typeface="Arial" panose="020B0604020202020204" pitchFamily="34" charset="0"/>
              <a:buChar char="•"/>
            </a:pPr>
            <a:r>
              <a:rPr lang="en-US" sz="2000" dirty="0"/>
              <a:t>Make networks more understandable to humans</a:t>
            </a:r>
          </a:p>
          <a:p>
            <a:pPr marL="539496" indent="-457200">
              <a:buFont typeface="+mj-lt"/>
              <a:buAutoNum type="arabicPeriod"/>
            </a:pPr>
            <a:endParaRPr lang="en-US" sz="2400" dirty="0"/>
          </a:p>
          <a:p>
            <a:pPr marL="82296" indent="0">
              <a:buNone/>
            </a:pPr>
            <a:r>
              <a:rPr lang="en-US" sz="2400" dirty="0"/>
              <a:t>	</a:t>
            </a:r>
          </a:p>
          <a:p>
            <a:pPr lvl="1"/>
            <a:endParaRPr lang="en-US" sz="2000" dirty="0"/>
          </a:p>
          <a:p>
            <a:pPr marL="82296" indent="0">
              <a:buNone/>
            </a:pPr>
            <a:endParaRPr lang="en-US" sz="2400" dirty="0"/>
          </a:p>
          <a:p>
            <a:pPr lvl="1"/>
            <a:endParaRPr lang="en-US" sz="1600" dirty="0"/>
          </a:p>
        </p:txBody>
      </p:sp>
      <p:sp>
        <p:nvSpPr>
          <p:cNvPr id="5" name="AutoShape 4" descr="data:image/jpeg;base64,/9j/4AAQSkZJRgABAQAAAQABAAD/2wCEAAkGBhQQEBAUEhAWFRUSGBcSFhMVFxgUFBASFBIVFBUTFxQXGyYeGBkkGRIZHy8gIycqLiwsFh4xNTAqNSY3LCkBCQoKDgwOFw8PGiwkHyQsLCwsLSwsKSwsLCksLCkpLCwsLCwsLCwpKSksKS8sLCwpKSwpKSwpLCksKSwsLCksLP/AABEIAMwAzAMBIgACEQEDEQH/xAAcAAEAAgMBAQEAAAAAAAAAAAAABQYCAwQHAQj/xABAEAACAQIDBAYGBwcEAwAAAAABAgADEQQhMQUSQWEGEyJRcYEyQlKRobEHFDNTYnLBFSNDgpLC0pOy0dNEVKL/xAAYAQEBAQEBAAAAAAAAAAAAAAAAAQIDBP/EACARAQEAAgIDAQADAAAAAAAAAAABAhESIQMxQRMEImH/2gAMAwEAAhEDEQA/APcYiICIiAiIgIiICIiAiIgIiICIiAiIgIiICIiAiIgIiICIiAiIgIiICIiAiIgIiICIiAiIgIiICIiAiIgIiICIiAiIgIkB0j21Vw7U91V3HFt8gsd8XutgwtlmNb5904KXSItcnEMvGwppb5E/GamFs2zyi3RObZ1dqlKmzABmUE20z48p0zLRERAREQEREBERAREQEREBE0YvE7i6XYndVfaY8PDIkngATOVsKioXqEkgFma7AZZmwByHACUSMTi2MWNFC97tdwDqqsSVU3zuFI1nbIEREBERAREQObaGAWvTam+jcRqp4MOYOc88q4dqNRqb+kptyYcGHIj/AI4T0yQnSfYvXpvoP3lO9vxrqU/Uc/GdMMtXTGWO0TsfaL0vR7Scaf6qeB5aHlrLXhMWtVd5TfgRoVPcRwMoOzcTpLFhUNwyNuv36hh7LDiPiOEueKY1P1aoUEsbATQlZ2zAVRwDXLW7yBp4TiLszA1BmNFGarzHeefym6rUNgq+k+Q/COLeUxpvboweIZ9+4FlO6GF+0R6WR7jl750zCjSCKFGgFpnMqREQEREBERATGpUCgkmwAuT3ATKQm0cb1j7g9BDn+NwdPBT8fCWTaWt1KoXY1GFr5Kp9RP8AI2BPkOE07TPWtSoD+Id+pyooQTfxNl85lSe/zn3YKb5q1z/FO6nKilwvvNz5ia9J7TEREw0REQEREBERAREitpba3LrTAZhkT6iHn3nkPMiWTaW6V/pVgFoVRVUgLVJ3l4h9SwHEHj3Hxyy2VtMZa+Njb3yI2hQes5LEsTqx4D5AchMMPjHpU9ykCy1DumswPVgjMqnebT1cf66rhvtfErhhNSV2pux6suWsAwKgADgbkW77i8r2H2g4UBSt+9r5+6fKu0Md6hw/mG/UzhcbHWVaRiqzaU0X8zk/7VmW5XP8SmvIIzfEuPlKlR2xtEHtUqDDkbf3yVwu26x+0pKvgQf7pnVa3Ff6TfS3Q2divq9Wr1ji3WBadhS3hcAuHyNje26dZdKG2esVWSjUYMAwNlAIIuPSYHztPBOnX0Y4vE7TrVaKq6Yl9/fLqBSLW3lYE3sD3A5T3vY2zPq+HoUt6/VU0p73tbihb/CLNErm2n0pp4UKcSBSVzuqWdBc9wBYE+AuZLUK61FVkYMrC4I0InmH0q/RfidrYmjUpYimiU6e5u1N64bfJJAAOoI90tXRjZtfA4WjQLU6hpqoLEuLsEUNbI5FgT5yKtMSJ+u1/Zpe9/8AifRi654Uv/uB825tTqxuKe2419hdN7x4D38JC0qlgAOEkBsEuxd6pLMbkgW8hnoNAJ2U9jIvrH3CblkjFlqLr3ZFpqbNXO4DxVNXbyUGWWjSCKqqLBQFA7gBYCRj7MAqCoKrhgu4LBDYE3Nt5TbQe6bOpf8A9mp/TS/65m3ayaSUSOtVGldT+enf4qy/KfHx1VBd6aso1NNrED8r2+cjSSicmztq0sQm9SqBhyOY8RqJ1yBERATGpUCgliABqTkBNWIxQWwA3mOiDU8z3DmZy16q0/3ldxcZqvqp+UcW5nytLoZ1d6qOKJ3aO/jxQctfDSQ2NqKCKaLvvwpprbnwUczO/wDfYnvo0zxP2rjkD6Pn7pIYPAJRFkW18ydWY95Y5kzUvFnW0LhOjO92sSQQM+pX7MfnOr/LxnJjNrium4FVKRtbIFyNVI4JwPE+EtjLcEHjlKXj+itan9laooyAuFqADQEHJvG48JZd3tLNenfTajYAovdz980V8PTPosVPjcfGV8VHDbhVgw9UghrHQ2OdspJYfZWIfSmRzbKdZNfXPf8Ag1KoDkwPO820qB9ap5Cbj0argXLKPOU6l0voviHoU6yvUQkEKTY21sSLNblNSy+ql6XuhVppoLnvOc6f2yO+U4YszRW20ib4aqoKL1jAnNEz7RHAZHPlJcJ9WZLudsjvmJ2uJR329TG/esvYUVGz9Gm2jnkbazI7ZS+71i33OttfPq/b8OcfnDnV0/awj9riUdOkFJt21ZTvoaq5+lTXVhyEU+kFJigWqCaiGqlvXpjVhHCHKrx+2h3z5+2+colDpNRfqd2qD14Y09e3uekNMiO4zfgdrJXprUpPvI17EcjY5HMZiOEOVXM7aExO2hKr180Y6oxpVQnpFGC527RUgZ8MzL+cTnVmxXS2jT3d+si7x3VuwG82lhnmc5TNt/Sp1oqUMPvUr9nrnFiCDZl3dU7t46d0ouzPo8xPVNTqtTUX30O8WKPkDoNGGRz4A8JaMH0NTsGvUNR1Fiw7AcD0d62ZI0vcXGs5cLfjfKRu6FYV2xdMKKlPd7TtTyplLG17GwudCpIPADOer0tpVKfpjrF9pQBUHioybyt4SqbKxKUEVKahVXRRkBJMbYB4yXx2LM1sw2KWou8jBhy4HiCNQeRm2VHCV2epvUTZ+J4OBwccR8Rwlj2btAVk3rWIJRl9lxqL8RnrznOzTcrS2yO07LWqKXNzmpHIZrew4C8ywux1Rt9iaj8GfPd/KNB46zviN00RESKREQKR0mwOITEPVp02ZW3SGTtFbKAVIGYzBOls5FUum1ekbMfJxY/GemTVXwqVBZ0Vh3MAfnOs8nWrHO4d7lUPE/SB1lGqjU7F0ZQwOhKkAzwjohsOuuPplqTKKTbzsQQLAHK/G/6z9QVeiGEY3+rqPy3Qe5SBMq3RXCsgXqFAGhXssL/iGfvkuWPuRZMvrzVcTOWvs+lUqNUZLs1M0WzNmpsblSNPOW/af0bXuaNX+V+yf61H6SmbU2S+HcpUqujAA7ty2R0N1a06zLl1HO46fV2NQH8MZ0hhzmTeiNFOefjrM6WzaKtTYIL0qZoqbk2pm3ZNznpxkS1BzpiT5s4/um/CdHMTWNqdcMe4VHv/ALpqyz4nV+u6jsmgnVbtIDqQypr2VqX3xmcwbnWfcPs2jT6rcpgdSGWmcyUD33gCeBvInaGzq2HYLUrHePqqzsfcHm2hhWOrknuzJ928ZN6+L7SSYKinV7tJR1bF0sLbjNfeI7r3MzwwSku7TUKty1lFhdjcm3jN2zujOIq23KLke0w3F/qa3wuZbtlfR6BY4h978CEhfN9T5WmbnIvG1UPrM+fWDPRR0Jwn3Tf6lT/KZDoZhfuj/qVf85P1Xg8+pq7aKTOmlsqs3q28SBL4nRTDD+D72c/NptHRvDD/AMemfFQfnJ+q8FITYZHp4ikniwvOzD7Lo+3UrH2aSMfiBLnS2ZST0aKDwVR+k6QJm+Srwiv4PZ9a1kprh0OrEh6pHgDYeZ8pM4PBLRQKt7aknMsx1YniTOiJi3bWiIiRSIiAiIgIiICfCbTh2ptqnh1u7ZnRBmzeXAczlKFt7pNVxN1vuU/YU6/mPrfLlOmHjuTGWcxTvSPp4tK6YezvoX1RDy9o/DxnmmMrNUdndizMbknUmdVUW1ynZsfo1XxZHVU91PvqmSfyjVvKe7DHHxTbzZXLOoA0Mrsd0d5/QSy9G+i2Kr50V+r0zriKgO+w/AmvnkJeNg9AaGGIdx11UevUFwp/Amg+JlmnHyfyd9YumHh13Vc2L0CwuGBJp9dUPpVa1nYnkDko8JPUsKieiir4AD5TbE8ltvdd5JPRERIpERAREQEREBERAREQEREBESP2htdad1Ubz92gW+m83Dw1+csmx21aoQFmIAGpOQEre1elJzWgLD7wjP8AlU/M+7v48diXqm9Rr20Gir4D9TnItQ1ZilBDUbiRki/mY5CdsfHJ3XLLK+o48SxJLMbk5libk+JM0YLZtXFNahT3hoajdmmv83HwF5cNm9B1uGxLdYderFxSXx4t528JaKdIKAFAAGQAFgB3ACbvmk6xZnj37VbY30f0aRD1z17jPtC1NTyTj53lqAtpPsTz5ZXLuu0knoiImVIiICIiAiIgIiICIiAiIgIifGYAEk2AzJOgHfA+zXXxCoLswA5/LmZzPjS32Yy+8b0f5Rq3wHPhIvF4xEYZtVqnQDtN5AZKPDleamO0tdWJ2k7egNwe0R2z4KfR88+Ug6uJG+Vpq1WocyB2iTpdmOmmp7uUk6WxatfOs3Vp92h7R/M+g8B75M4TBJRXdpoFHcOJ7ydSeZmtzH0zq1AYToq1SzYl8tepQ2Hgz6nyt4mWLD4ZaahUUKo0CiwHkJsiZuVvtqSQiImVIiICIiAiIgIiICIiAiIgIiICIiAkTisPXNQndpuoN0VnZbcyu6QWvxJ8LSWiWUQ5wNet9pUFJb5rTzcj85yHuM78Ds6nRFkW19TqzcyxzM6Yi1NEREikREBERAREQEREBERAREQEREBERAREQEREBERAREQEREBERAREQEREBERAREQEREBERAREQEREBERAREQEREBERAREQEREBERAREQEREBERAREQEREBERAREQ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0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 bldLvl="5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17120</TotalTime>
  <Words>2210</Words>
  <Application>Microsoft Office PowerPoint</Application>
  <PresentationFormat>On-screen Show (4:3)</PresentationFormat>
  <Paragraphs>741</Paragraphs>
  <Slides>46</Slides>
  <Notes>33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Calibri</vt:lpstr>
      <vt:lpstr>Cambria Math</vt:lpstr>
      <vt:lpstr>Gill Sans MT</vt:lpstr>
      <vt:lpstr>Verdana</vt:lpstr>
      <vt:lpstr>Wingdings 2</vt:lpstr>
      <vt:lpstr>Solstice</vt:lpstr>
      <vt:lpstr>Safety in AI Systems: Verification of Deep Neural Networks</vt:lpstr>
      <vt:lpstr>Programming by Machine Learning</vt:lpstr>
      <vt:lpstr>When Things Go Wrong</vt:lpstr>
      <vt:lpstr>Adversarial Inputs</vt:lpstr>
      <vt:lpstr>Adversarial Inputs (cnt’d)</vt:lpstr>
      <vt:lpstr>The ACAS Xu System</vt:lpstr>
      <vt:lpstr>Formal Verification</vt:lpstr>
      <vt:lpstr>Verifying Neural Networks</vt:lpstr>
      <vt:lpstr>Verifying Neural Networks</vt:lpstr>
      <vt:lpstr>Certifying ACAS Xu Networks</vt:lpstr>
      <vt:lpstr>Agenda</vt:lpstr>
      <vt:lpstr>Agenda</vt:lpstr>
      <vt:lpstr>Deep Neural Nets (DNNs)</vt:lpstr>
      <vt:lpstr>Verifying Neural Networks</vt:lpstr>
      <vt:lpstr>The Culprits: Activation Functions</vt:lpstr>
      <vt:lpstr>Rectified Linear Units (ReLUs)</vt:lpstr>
      <vt:lpstr>Case Splitting </vt:lpstr>
      <vt:lpstr>Case Splitting (cnt’d) </vt:lpstr>
      <vt:lpstr>A SAT/SMT Based Approach</vt:lpstr>
      <vt:lpstr>Agenda</vt:lpstr>
      <vt:lpstr>Encoding Networks</vt:lpstr>
      <vt:lpstr>Encoding Networks (cnt’d)</vt:lpstr>
      <vt:lpstr>The Simplex Method</vt:lpstr>
      <vt:lpstr>Executing Simplex</vt:lpstr>
      <vt:lpstr>Simplex: Example (cnt’d)</vt:lpstr>
      <vt:lpstr>Handling ReLUs with Simplex?</vt:lpstr>
      <vt:lpstr>Agenda</vt:lpstr>
      <vt:lpstr>PowerPoint Presentation</vt:lpstr>
      <vt:lpstr>ReLUs As Variable Pairs</vt:lpstr>
      <vt:lpstr>Encoding Networks</vt:lpstr>
      <vt:lpstr>Reluplex: Example</vt:lpstr>
      <vt:lpstr>The Assignment is a Solution</vt:lpstr>
      <vt:lpstr>Soundness &amp; Termination</vt:lpstr>
      <vt:lpstr>Reluplex: Efficient Implementation</vt:lpstr>
      <vt:lpstr>Next Generation: Marabou</vt:lpstr>
      <vt:lpstr>Agenda</vt:lpstr>
      <vt:lpstr>Properties of Interest</vt:lpstr>
      <vt:lpstr>ACAS Xu: Example 1</vt:lpstr>
      <vt:lpstr>ACAS Xu: Example 2</vt:lpstr>
      <vt:lpstr>Local Adversarial Robustness</vt:lpstr>
      <vt:lpstr>Global Adversarial Robustness</vt:lpstr>
      <vt:lpstr>Global Adversarial Robustness</vt:lpstr>
      <vt:lpstr>Agenda</vt:lpstr>
      <vt:lpstr>Conclusion</vt:lpstr>
      <vt:lpstr>Next Steps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Guy</dc:creator>
  <cp:lastModifiedBy>Guy Katz</cp:lastModifiedBy>
  <cp:revision>1010</cp:revision>
  <dcterms:created xsi:type="dcterms:W3CDTF">2012-06-16T17:56:57Z</dcterms:created>
  <dcterms:modified xsi:type="dcterms:W3CDTF">2020-05-13T10:37:31Z</dcterms:modified>
</cp:coreProperties>
</file>